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62"/>
  </p:notesMasterIdLst>
  <p:sldIdLst>
    <p:sldId id="3825" r:id="rId5"/>
    <p:sldId id="3826" r:id="rId6"/>
    <p:sldId id="3828" r:id="rId7"/>
    <p:sldId id="3835" r:id="rId8"/>
    <p:sldId id="3838" r:id="rId9"/>
    <p:sldId id="3836" r:id="rId10"/>
    <p:sldId id="3837" r:id="rId11"/>
    <p:sldId id="3841" r:id="rId12"/>
    <p:sldId id="3842" r:id="rId13"/>
    <p:sldId id="3843" r:id="rId14"/>
    <p:sldId id="3844" r:id="rId15"/>
    <p:sldId id="3847" r:id="rId16"/>
    <p:sldId id="3852" r:id="rId17"/>
    <p:sldId id="3846" r:id="rId18"/>
    <p:sldId id="3845" r:id="rId19"/>
    <p:sldId id="3850" r:id="rId20"/>
    <p:sldId id="3851" r:id="rId21"/>
    <p:sldId id="3849" r:id="rId22"/>
    <p:sldId id="3853" r:id="rId23"/>
    <p:sldId id="3855" r:id="rId24"/>
    <p:sldId id="3854" r:id="rId25"/>
    <p:sldId id="3858" r:id="rId26"/>
    <p:sldId id="3856" r:id="rId27"/>
    <p:sldId id="3857" r:id="rId28"/>
    <p:sldId id="3859" r:id="rId29"/>
    <p:sldId id="3860" r:id="rId30"/>
    <p:sldId id="3862" r:id="rId31"/>
    <p:sldId id="3863" r:id="rId32"/>
    <p:sldId id="3866" r:id="rId33"/>
    <p:sldId id="3867" r:id="rId34"/>
    <p:sldId id="3865" r:id="rId35"/>
    <p:sldId id="3864" r:id="rId36"/>
    <p:sldId id="3848" r:id="rId37"/>
    <p:sldId id="3861" r:id="rId38"/>
    <p:sldId id="3868" r:id="rId39"/>
    <p:sldId id="3869" r:id="rId40"/>
    <p:sldId id="3870" r:id="rId41"/>
    <p:sldId id="3872" r:id="rId42"/>
    <p:sldId id="3873" r:id="rId43"/>
    <p:sldId id="3874" r:id="rId44"/>
    <p:sldId id="3877" r:id="rId45"/>
    <p:sldId id="3876" r:id="rId46"/>
    <p:sldId id="3875" r:id="rId47"/>
    <p:sldId id="3878" r:id="rId48"/>
    <p:sldId id="3879" r:id="rId49"/>
    <p:sldId id="3880" r:id="rId50"/>
    <p:sldId id="3881" r:id="rId51"/>
    <p:sldId id="3882" r:id="rId52"/>
    <p:sldId id="3883" r:id="rId53"/>
    <p:sldId id="3884" r:id="rId54"/>
    <p:sldId id="3885" r:id="rId55"/>
    <p:sldId id="3886" r:id="rId56"/>
    <p:sldId id="3887" r:id="rId57"/>
    <p:sldId id="3890" r:id="rId58"/>
    <p:sldId id="3889" r:id="rId59"/>
    <p:sldId id="3891" r:id="rId60"/>
    <p:sldId id="383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CF63CF"/>
    <a:srgbClr val="5CB1D6"/>
    <a:srgbClr val="FFAB19"/>
    <a:srgbClr val="59C059"/>
    <a:srgbClr val="FF404A"/>
    <a:srgbClr val="FFBF00"/>
    <a:srgbClr val="FFD400"/>
    <a:srgbClr val="5B5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8" autoAdjust="0"/>
    <p:restoredTop sz="94660"/>
  </p:normalViewPr>
  <p:slideViewPr>
    <p:cSldViewPr snapToGrid="0">
      <p:cViewPr varScale="1">
        <p:scale>
          <a:sx n="83" d="100"/>
          <a:sy n="83" d="100"/>
        </p:scale>
        <p:origin x="78" y="50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2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0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625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July 10th, 2021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Creativity &amp; Innovation Summer Boot Camp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89" r:id="rId5"/>
    <p:sldLayoutId id="2147483770" r:id="rId6"/>
    <p:sldLayoutId id="2147483774" r:id="rId7"/>
    <p:sldLayoutId id="2147483783" r:id="rId8"/>
    <p:sldLayoutId id="2147483772" r:id="rId9"/>
    <p:sldLayoutId id="2147483773" r:id="rId10"/>
    <p:sldLayoutId id="2147483785" r:id="rId11"/>
    <p:sldLayoutId id="2147483786" r:id="rId12"/>
    <p:sldLayoutId id="2147483787" r:id="rId13"/>
    <p:sldLayoutId id="2147483775" r:id="rId14"/>
    <p:sldLayoutId id="2147483788" r:id="rId15"/>
    <p:sldLayoutId id="2147483776" r:id="rId16"/>
    <p:sldLayoutId id="2147483777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scratch.mit.edu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webm"/><Relationship Id="rId7" Type="http://schemas.openxmlformats.org/officeDocument/2006/relationships/image" Target="../media/image18.png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webm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webm"/><Relationship Id="rId1" Type="http://schemas.microsoft.com/office/2007/relationships/media" Target="../media/media4.webm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webm"/><Relationship Id="rId1" Type="http://schemas.microsoft.com/office/2007/relationships/media" Target="../media/media4.webm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3.png"/><Relationship Id="rId2" Type="http://schemas.microsoft.com/office/2007/relationships/media" Target="../media/media4.webm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webm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5.png"/><Relationship Id="rId2" Type="http://schemas.microsoft.com/office/2007/relationships/media" Target="../media/media4.webm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webm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webm"/><Relationship Id="rId1" Type="http://schemas.microsoft.com/office/2007/relationships/media" Target="../media/media5.webm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webm"/><Relationship Id="rId1" Type="http://schemas.microsoft.com/office/2007/relationships/media" Target="../media/media6.webm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webm"/><Relationship Id="rId1" Type="http://schemas.microsoft.com/office/2007/relationships/media" Target="../media/media7.webm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webm"/><Relationship Id="rId1" Type="http://schemas.microsoft.com/office/2007/relationships/media" Target="../media/media8.webm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webm"/><Relationship Id="rId1" Type="http://schemas.microsoft.com/office/2007/relationships/media" Target="../media/media8.webm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6.png"/><Relationship Id="rId2" Type="http://schemas.openxmlformats.org/officeDocument/2006/relationships/video" Target="../media/media8.webm"/><Relationship Id="rId1" Type="http://schemas.microsoft.com/office/2007/relationships/media" Target="../media/media8.webm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webm"/><Relationship Id="rId1" Type="http://schemas.microsoft.com/office/2007/relationships/media" Target="../media/media8.webm"/><Relationship Id="rId5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9.webm"/><Relationship Id="rId1" Type="http://schemas.openxmlformats.org/officeDocument/2006/relationships/video" Target="NULL" TargetMode="Externa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9.webm"/><Relationship Id="rId1" Type="http://schemas.openxmlformats.org/officeDocument/2006/relationships/video" Target="NULL" TargetMode="Externa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9.webm"/><Relationship Id="rId1" Type="http://schemas.openxmlformats.org/officeDocument/2006/relationships/video" Target="NULL" TargetMode="Externa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cratch.mit.edu/explore/projects/all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451100"/>
            <a:ext cx="6592824" cy="238658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Programming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from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SCRATCH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4979924"/>
            <a:ext cx="6592824" cy="99669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Quick and Easy Guide to Coding!</a:t>
            </a:r>
          </a:p>
          <a:p>
            <a:endParaRPr lang="en-US" i="1" dirty="0">
              <a:solidFill>
                <a:srgbClr val="FFFFFF"/>
              </a:solidFill>
            </a:endParaRPr>
          </a:p>
          <a:p>
            <a:r>
              <a:rPr lang="en-US" sz="2000" b="1" dirty="0">
                <a:solidFill>
                  <a:srgbClr val="FFFFFF"/>
                </a:solidFill>
              </a:rPr>
              <a:t>Presenter: </a:t>
            </a:r>
            <a:r>
              <a:rPr lang="en-US" sz="2000" dirty="0">
                <a:solidFill>
                  <a:srgbClr val="FFFFFF"/>
                </a:solidFill>
              </a:rPr>
              <a:t>David Paulius</a:t>
            </a:r>
            <a:endParaRPr lang="en-US" sz="20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9FBED6-232E-4759-937A-2C6738F6C2A5}"/>
              </a:ext>
            </a:extLst>
          </p:cNvPr>
          <p:cNvSpPr txBox="1">
            <a:spLocks/>
          </p:cNvSpPr>
          <p:nvPr/>
        </p:nvSpPr>
        <p:spPr>
          <a:xfrm>
            <a:off x="-11576" y="6492875"/>
            <a:ext cx="41900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Creativity &amp; Innovation Summer Boot Camp – July 10th, 2021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9ADBF-18B3-4230-A4DF-4C84CF3B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653234" cy="1325563"/>
          </a:xfrm>
        </p:spPr>
        <p:txBody>
          <a:bodyPr>
            <a:normAutofit/>
          </a:bodyPr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7CFEC-5E14-4EFB-8F60-02972CF05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751"/>
            <a:ext cx="5393361" cy="4351338"/>
          </a:xfrm>
        </p:spPr>
        <p:txBody>
          <a:bodyPr>
            <a:normAutofit/>
          </a:bodyPr>
          <a:lstStyle/>
          <a:p>
            <a:r>
              <a:rPr lang="en-029" dirty="0"/>
              <a:t>Today, we will be using an environment called </a:t>
            </a:r>
            <a:r>
              <a:rPr lang="en-029" b="1" dirty="0">
                <a:solidFill>
                  <a:schemeClr val="accent6"/>
                </a:solidFill>
              </a:rPr>
              <a:t>Scratch</a:t>
            </a:r>
            <a:r>
              <a:rPr lang="en-029" dirty="0"/>
              <a:t>.</a:t>
            </a:r>
          </a:p>
          <a:p>
            <a:pPr lvl="1"/>
            <a:r>
              <a:rPr lang="en-029" dirty="0"/>
              <a:t>A </a:t>
            </a:r>
            <a:r>
              <a:rPr lang="en-029" u="sng" dirty="0"/>
              <a:t>programming environment</a:t>
            </a:r>
            <a:r>
              <a:rPr lang="en-029" dirty="0"/>
              <a:t> is a space, program, or platform where we can write code and create programs!</a:t>
            </a:r>
          </a:p>
          <a:p>
            <a:pPr lvl="1"/>
            <a:r>
              <a:rPr lang="en-029" dirty="0"/>
              <a:t>This is a free platform that works through your browser.</a:t>
            </a:r>
          </a:p>
          <a:p>
            <a:r>
              <a:rPr lang="en-029" dirty="0"/>
              <a:t>You can access it here: </a:t>
            </a:r>
            <a:r>
              <a:rPr lang="en-029" dirty="0">
                <a:hlinkClick r:id="rId2"/>
              </a:rPr>
              <a:t>https://scratch.mit.edu/</a:t>
            </a:r>
            <a:r>
              <a:rPr lang="en-029" dirty="0"/>
              <a:t>. 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16855-39B1-47FE-8B79-7F0E2AA7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3212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6A9F-A25D-4485-B16F-087CA80D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6B261E-5AF0-4836-9322-98B808ADC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 bwMode="auto"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4254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23449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085A927-65B9-4420-A64A-C31146A4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76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D7B9E-FBB9-4689-AF46-8FF38E22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83" y="5047657"/>
            <a:ext cx="5640564" cy="12182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How does Scratch work?</a:t>
            </a:r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1F-202F-496C-850D-415D6B8E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CB841-368A-4B7B-8DDE-8F577411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Creativity &amp; Innovation Summer Boot 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EA279-3BA9-4732-B561-E77BE9F1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C2D1D1D-9228-4A34-9ADA-7713E930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937870" y="208013"/>
            <a:ext cx="8508623" cy="4845927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355E60-0BBF-498B-8FF0-756D796F805B}"/>
              </a:ext>
            </a:extLst>
          </p:cNvPr>
          <p:cNvSpPr/>
          <p:nvPr/>
        </p:nvSpPr>
        <p:spPr>
          <a:xfrm>
            <a:off x="5054600" y="418567"/>
            <a:ext cx="3228464" cy="4743297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3D2902-5B45-4028-8BAF-48DDC16DD73F}"/>
              </a:ext>
            </a:extLst>
          </p:cNvPr>
          <p:cNvSpPr/>
          <p:nvPr/>
        </p:nvSpPr>
        <p:spPr>
          <a:xfrm>
            <a:off x="2903467" y="472234"/>
            <a:ext cx="2276640" cy="465319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D152932-B90C-403C-9037-1018F32B2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137" y="5264188"/>
            <a:ext cx="1293400" cy="14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FF36C75C-3E28-416E-B6F7-56A78DC88734}"/>
              </a:ext>
            </a:extLst>
          </p:cNvPr>
          <p:cNvSpPr/>
          <p:nvPr/>
        </p:nvSpPr>
        <p:spPr>
          <a:xfrm rot="240000">
            <a:off x="8992051" y="5157746"/>
            <a:ext cx="2030895" cy="1010338"/>
          </a:xfrm>
          <a:prstGeom prst="cloudCallout">
            <a:avLst/>
          </a:prstGeom>
          <a:solidFill>
            <a:schemeClr val="accent6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29" sz="1600" dirty="0"/>
              <a:t>Scratch has many parts, wow.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F25140-FEB1-42FA-AA35-A49260C835E0}"/>
              </a:ext>
            </a:extLst>
          </p:cNvPr>
          <p:cNvSpPr/>
          <p:nvPr/>
        </p:nvSpPr>
        <p:spPr>
          <a:xfrm>
            <a:off x="8153400" y="3126406"/>
            <a:ext cx="3401695" cy="19990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D9D8F3-A76C-4F71-ADED-20EAE38558F6}"/>
              </a:ext>
            </a:extLst>
          </p:cNvPr>
          <p:cNvSpPr/>
          <p:nvPr/>
        </p:nvSpPr>
        <p:spPr>
          <a:xfrm>
            <a:off x="7993762" y="683396"/>
            <a:ext cx="3640257" cy="261997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70FA8B-7E7E-4759-9EA2-4717A6B7B904}"/>
              </a:ext>
            </a:extLst>
          </p:cNvPr>
          <p:cNvSpPr/>
          <p:nvPr/>
        </p:nvSpPr>
        <p:spPr>
          <a:xfrm>
            <a:off x="7788823" y="418567"/>
            <a:ext cx="1386387" cy="4834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FA4D4-5794-455F-9A54-84FB139BB204}"/>
              </a:ext>
            </a:extLst>
          </p:cNvPr>
          <p:cNvSpPr txBox="1"/>
          <p:nvPr/>
        </p:nvSpPr>
        <p:spPr>
          <a:xfrm>
            <a:off x="256330" y="893761"/>
            <a:ext cx="235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b="1" dirty="0">
                <a:solidFill>
                  <a:srgbClr val="5B5260"/>
                </a:solidFill>
              </a:rPr>
              <a:t>List of instructions or commands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904B2F-66FF-43EB-BC15-365367CE9295}"/>
              </a:ext>
            </a:extLst>
          </p:cNvPr>
          <p:cNvSpPr txBox="1"/>
          <p:nvPr/>
        </p:nvSpPr>
        <p:spPr>
          <a:xfrm>
            <a:off x="262242" y="1690438"/>
            <a:ext cx="2598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b="1" dirty="0">
                <a:solidFill>
                  <a:schemeClr val="accent4"/>
                </a:solidFill>
              </a:rPr>
              <a:t>Workspace (where your instructions go)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19C72F-FD9C-4F49-8483-07C57B508143}"/>
              </a:ext>
            </a:extLst>
          </p:cNvPr>
          <p:cNvSpPr txBox="1"/>
          <p:nvPr/>
        </p:nvSpPr>
        <p:spPr>
          <a:xfrm>
            <a:off x="264632" y="2492796"/>
            <a:ext cx="235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b="1" dirty="0">
                <a:solidFill>
                  <a:schemeClr val="accent2"/>
                </a:solidFill>
              </a:rPr>
              <a:t>List of elements in your program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D8CEC3-8A63-47DE-AE0F-B11555CF2347}"/>
              </a:ext>
            </a:extLst>
          </p:cNvPr>
          <p:cNvSpPr txBox="1"/>
          <p:nvPr/>
        </p:nvSpPr>
        <p:spPr>
          <a:xfrm>
            <a:off x="256329" y="3295154"/>
            <a:ext cx="235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b="1" dirty="0">
                <a:solidFill>
                  <a:schemeClr val="accent5"/>
                </a:solidFill>
              </a:rPr>
              <a:t>Output Screen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C2C4A5-9794-4169-80B9-385F73D0E355}"/>
              </a:ext>
            </a:extLst>
          </p:cNvPr>
          <p:cNvSpPr txBox="1"/>
          <p:nvPr/>
        </p:nvSpPr>
        <p:spPr>
          <a:xfrm>
            <a:off x="231066" y="3798674"/>
            <a:ext cx="235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b="1" dirty="0">
                <a:solidFill>
                  <a:schemeClr val="accent1"/>
                </a:solidFill>
              </a:rPr>
              <a:t>Start/Stop Buttons</a:t>
            </a:r>
          </a:p>
        </p:txBody>
      </p:sp>
    </p:spTree>
    <p:extLst>
      <p:ext uri="{BB962C8B-B14F-4D97-AF65-F5344CB8AC3E}">
        <p14:creationId xmlns:p14="http://schemas.microsoft.com/office/powerpoint/2010/main" val="173028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10" grpId="0"/>
      <p:bldP spid="25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5BC8-D48A-4E09-AB0D-594710DD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How does Scratch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A57C-AEAB-48F1-94B1-A88EA181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6440424" cy="3859742"/>
          </a:xfrm>
        </p:spPr>
        <p:txBody>
          <a:bodyPr>
            <a:normAutofit/>
          </a:bodyPr>
          <a:lstStyle/>
          <a:p>
            <a:r>
              <a:rPr lang="en-029" dirty="0"/>
              <a:t>Instructions are in the form of blocks.</a:t>
            </a:r>
          </a:p>
          <a:p>
            <a:endParaRPr lang="en-029" dirty="0"/>
          </a:p>
          <a:p>
            <a:r>
              <a:rPr lang="en-029" dirty="0"/>
              <a:t>There are blocks for many purposes:</a:t>
            </a:r>
          </a:p>
          <a:p>
            <a:pPr lvl="1"/>
            <a:r>
              <a:rPr lang="en-029" b="1" dirty="0"/>
              <a:t>Input</a:t>
            </a:r>
            <a:r>
              <a:rPr lang="en-029" dirty="0"/>
              <a:t> (asking the user for information)</a:t>
            </a:r>
          </a:p>
          <a:p>
            <a:pPr lvl="1"/>
            <a:r>
              <a:rPr lang="en-029" b="1" dirty="0"/>
              <a:t>Output</a:t>
            </a:r>
            <a:r>
              <a:rPr lang="en-029" dirty="0"/>
              <a:t> (displaying information to user)</a:t>
            </a:r>
          </a:p>
          <a:p>
            <a:pPr lvl="1"/>
            <a:r>
              <a:rPr lang="en-029" b="1" dirty="0"/>
              <a:t>Operators</a:t>
            </a:r>
            <a:r>
              <a:rPr lang="en-029" dirty="0"/>
              <a:t> (adding, subtracting, etc.)</a:t>
            </a:r>
          </a:p>
          <a:p>
            <a:pPr lvl="1"/>
            <a:r>
              <a:rPr lang="en-029" b="1" dirty="0"/>
              <a:t>Control </a:t>
            </a:r>
            <a:r>
              <a:rPr lang="en-029" dirty="0"/>
              <a:t>blocks for</a:t>
            </a:r>
            <a:r>
              <a:rPr lang="en-029" b="1" dirty="0"/>
              <a:t>:</a:t>
            </a:r>
          </a:p>
          <a:p>
            <a:pPr lvl="2"/>
            <a:r>
              <a:rPr lang="en-029" b="1" dirty="0"/>
              <a:t>Logic</a:t>
            </a:r>
            <a:r>
              <a:rPr lang="en-029" dirty="0"/>
              <a:t> (true or false, conditions)</a:t>
            </a:r>
          </a:p>
          <a:p>
            <a:pPr lvl="2"/>
            <a:r>
              <a:rPr lang="en-029" b="1" dirty="0"/>
              <a:t>Loops</a:t>
            </a:r>
            <a:r>
              <a:rPr lang="en-029" dirty="0"/>
              <a:t> (used to repeat instructions)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71B15-E354-444B-AF89-3BF21EF8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D37A7-1F8E-4AE2-B298-6AEAA2DF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6FCB9-A5FB-405A-A4CE-370240ED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1FE62-475B-47EA-A88C-86879A57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47" y="1690688"/>
            <a:ext cx="2897953" cy="408015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649230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5BC8-D48A-4E09-AB0D-594710DD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How does Scratch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A57C-AEAB-48F1-94B1-A88EA181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6440424" cy="3859742"/>
          </a:xfrm>
        </p:spPr>
        <p:txBody>
          <a:bodyPr>
            <a:normAutofit/>
          </a:bodyPr>
          <a:lstStyle/>
          <a:p>
            <a:r>
              <a:rPr lang="en-029" dirty="0"/>
              <a:t>You can combine multiple blocks together to create a program.</a:t>
            </a:r>
          </a:p>
          <a:p>
            <a:pPr lvl="1"/>
            <a:r>
              <a:rPr lang="en-029" dirty="0"/>
              <a:t>Think of instruction blocks like Lego!</a:t>
            </a:r>
          </a:p>
          <a:p>
            <a:endParaRPr lang="en-029" dirty="0"/>
          </a:p>
          <a:p>
            <a:r>
              <a:rPr lang="en-029" dirty="0"/>
              <a:t>All programs must begin with an </a:t>
            </a:r>
            <a:r>
              <a:rPr lang="en-029" b="1" dirty="0">
                <a:solidFill>
                  <a:srgbClr val="FFD400"/>
                </a:solidFill>
              </a:rPr>
              <a:t>event block</a:t>
            </a:r>
            <a:r>
              <a:rPr lang="en-029" dirty="0"/>
              <a:t>.</a:t>
            </a:r>
          </a:p>
          <a:p>
            <a:pPr lvl="1"/>
            <a:r>
              <a:rPr lang="en-029" dirty="0"/>
              <a:t>This says how you start your program.</a:t>
            </a:r>
          </a:p>
          <a:p>
            <a:pPr lvl="1"/>
            <a:r>
              <a:rPr lang="en-029" dirty="0"/>
              <a:t>In the example, it says you can start the program by clicking on the green flag.</a:t>
            </a:r>
          </a:p>
          <a:p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71B15-E354-444B-AF89-3BF21EF8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D37A7-1F8E-4AE2-B298-6AEAA2DF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6FCB9-A5FB-405A-A4CE-370240ED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1FE62-475B-47EA-A88C-86879A57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47" y="1690688"/>
            <a:ext cx="2897953" cy="4080150"/>
          </a:xfrm>
          <a:prstGeom prst="flowChartAlternateProcess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901115-22B9-44CF-85E4-3F7986C79E25}"/>
              </a:ext>
            </a:extLst>
          </p:cNvPr>
          <p:cNvSpPr txBox="1"/>
          <p:nvPr/>
        </p:nvSpPr>
        <p:spPr>
          <a:xfrm>
            <a:off x="7281694" y="1028600"/>
            <a:ext cx="174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b="1" dirty="0"/>
              <a:t>Event block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51DF37-94DA-4ABC-B231-B5FC6CA83ABE}"/>
              </a:ext>
            </a:extLst>
          </p:cNvPr>
          <p:cNvCxnSpPr>
            <a:stCxn id="9" idx="2"/>
          </p:cNvCxnSpPr>
          <p:nvPr/>
        </p:nvCxnSpPr>
        <p:spPr>
          <a:xfrm>
            <a:off x="8153400" y="1397932"/>
            <a:ext cx="875270" cy="71919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39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A7C7-697E-4BAB-8728-16D9222D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Your Tasks…!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E799A-BD81-495C-BCF6-3D3053139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029" dirty="0"/>
              <a:t>In today’s session, we have the following coding tasks:</a:t>
            </a:r>
          </a:p>
          <a:p>
            <a:pPr marL="914400" lvl="1" indent="-457200">
              <a:buFont typeface="+mj-lt"/>
              <a:buAutoNum type="arabicPeriod"/>
            </a:pPr>
            <a:endParaRPr lang="en-029" dirty="0"/>
          </a:p>
          <a:p>
            <a:pPr marL="914400" lvl="1" indent="-457200">
              <a:buFont typeface="+mj-lt"/>
              <a:buAutoNum type="arabicPeriod"/>
            </a:pPr>
            <a:r>
              <a:rPr lang="en-029" dirty="0"/>
              <a:t>Saying “Hello” to the Programming “World”!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029" dirty="0"/>
              <a:t>Quick Maths!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029" dirty="0"/>
              <a:t>Popping Bubbles!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029" dirty="0"/>
              <a:t>A VERY Simple Video Game!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9D7B-26A0-48DB-A4F6-4822C14A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F9D93-E6E1-4489-9F7E-30D82672E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5E8C9-DD3B-40F5-B2CA-3D4B11C2D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2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96A4A9A8-1F2F-4D83-90EF-8C5AE0040882}"/>
              </a:ext>
            </a:extLst>
          </p:cNvPr>
          <p:cNvSpPr/>
          <p:nvPr/>
        </p:nvSpPr>
        <p:spPr>
          <a:xfrm>
            <a:off x="8360307" y="564945"/>
            <a:ext cx="3561945" cy="34926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C948057-6EAB-4C38-95DB-C4BCEAEF1F73}"/>
              </a:ext>
            </a:extLst>
          </p:cNvPr>
          <p:cNvSpPr/>
          <p:nvPr/>
        </p:nvSpPr>
        <p:spPr>
          <a:xfrm>
            <a:off x="6139948" y="3763751"/>
            <a:ext cx="2261259" cy="22164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Task 1: Saying “Hello World!”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5639513" cy="3859742"/>
          </a:xfrm>
        </p:spPr>
        <p:txBody>
          <a:bodyPr/>
          <a:lstStyle/>
          <a:p>
            <a:r>
              <a:rPr lang="en-029" dirty="0"/>
              <a:t>Every person who first learns how to write code makes a “Hello World” program.</a:t>
            </a:r>
          </a:p>
          <a:p>
            <a:endParaRPr lang="en-029" dirty="0"/>
          </a:p>
          <a:p>
            <a:r>
              <a:rPr lang="en-029" dirty="0"/>
              <a:t>Your task is to write instructions to make Scratch the cat </a:t>
            </a:r>
            <a:r>
              <a:rPr lang="en-029" b="1" dirty="0">
                <a:solidFill>
                  <a:srgbClr val="9966FF"/>
                </a:solidFill>
              </a:rPr>
              <a:t>say</a:t>
            </a:r>
            <a:r>
              <a:rPr lang="en-029" dirty="0"/>
              <a:t> “</a:t>
            </a:r>
            <a:r>
              <a:rPr lang="en-029" b="1" dirty="0"/>
              <a:t>Hello World</a:t>
            </a:r>
            <a:r>
              <a:rPr lang="en-029" dirty="0"/>
              <a:t>”.</a:t>
            </a:r>
          </a:p>
          <a:p>
            <a:endParaRPr lang="en-029" dirty="0"/>
          </a:p>
          <a:p>
            <a:endParaRPr lang="en-029" dirty="0"/>
          </a:p>
          <a:p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2960C-DF5D-4625-BAF6-27E176CB6596}"/>
              </a:ext>
            </a:extLst>
          </p:cNvPr>
          <p:cNvSpPr txBox="1"/>
          <p:nvPr/>
        </p:nvSpPr>
        <p:spPr>
          <a:xfrm>
            <a:off x="7691796" y="5366453"/>
            <a:ext cx="371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This is how it should look like!</a:t>
            </a:r>
          </a:p>
        </p:txBody>
      </p:sp>
      <p:pic>
        <p:nvPicPr>
          <p:cNvPr id="23" name="task_1-a">
            <a:hlinkClick r:id="" action="ppaction://media"/>
            <a:extLst>
              <a:ext uri="{FF2B5EF4-FFF2-40B4-BE49-F238E27FC236}">
                <a16:creationId xmlns:a16="http://schemas.microsoft.com/office/drawing/2014/main" id="{D7D014F5-E3D1-42A5-B117-7688A5F837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0688"/>
            <a:ext cx="4208175" cy="34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28E5EBCA-D93C-44B9-93D1-73E072A66B5C}"/>
              </a:ext>
            </a:extLst>
          </p:cNvPr>
          <p:cNvSpPr/>
          <p:nvPr/>
        </p:nvSpPr>
        <p:spPr>
          <a:xfrm>
            <a:off x="8360307" y="564945"/>
            <a:ext cx="3561945" cy="34926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A7ACE0-0A4C-4648-B1B6-CADE4BB14628}"/>
              </a:ext>
            </a:extLst>
          </p:cNvPr>
          <p:cNvSpPr/>
          <p:nvPr/>
        </p:nvSpPr>
        <p:spPr>
          <a:xfrm>
            <a:off x="6139948" y="3763751"/>
            <a:ext cx="2261259" cy="22164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Task 1: Saying “Hello World!”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5649592" cy="3859742"/>
          </a:xfrm>
        </p:spPr>
        <p:txBody>
          <a:bodyPr/>
          <a:lstStyle/>
          <a:p>
            <a:r>
              <a:rPr lang="en-029" dirty="0"/>
              <a:t>Your task is to write instructions to make Scratch the cat </a:t>
            </a:r>
            <a:r>
              <a:rPr lang="en-029" b="1" dirty="0">
                <a:solidFill>
                  <a:srgbClr val="9966FF"/>
                </a:solidFill>
              </a:rPr>
              <a:t>say</a:t>
            </a:r>
            <a:r>
              <a:rPr lang="en-029" dirty="0"/>
              <a:t> “</a:t>
            </a:r>
            <a:r>
              <a:rPr lang="en-029" b="1" dirty="0"/>
              <a:t>Hello World</a:t>
            </a:r>
            <a:r>
              <a:rPr lang="en-029" dirty="0"/>
              <a:t>”.</a:t>
            </a:r>
          </a:p>
          <a:p>
            <a:endParaRPr lang="en-029" dirty="0"/>
          </a:p>
          <a:p>
            <a:r>
              <a:rPr lang="en-029" dirty="0"/>
              <a:t>Hints:</a:t>
            </a:r>
          </a:p>
          <a:p>
            <a:pPr marL="914400" lvl="1" indent="-457200">
              <a:buAutoNum type="arabicPeriod"/>
            </a:pPr>
            <a:r>
              <a:rPr lang="en-029" dirty="0"/>
              <a:t>Don’t forget the </a:t>
            </a:r>
            <a:r>
              <a:rPr lang="en-029" b="1" dirty="0">
                <a:solidFill>
                  <a:srgbClr val="FFBF00"/>
                </a:solidFill>
              </a:rPr>
              <a:t>start block</a:t>
            </a:r>
            <a:r>
              <a:rPr lang="en-029" dirty="0"/>
              <a:t>!</a:t>
            </a:r>
          </a:p>
          <a:p>
            <a:pPr marL="914400" lvl="1" indent="-457200">
              <a:buAutoNum type="arabicPeriod"/>
            </a:pPr>
            <a:r>
              <a:rPr lang="en-029" dirty="0"/>
              <a:t>Which block has to do with </a:t>
            </a:r>
            <a:r>
              <a:rPr lang="en-029" b="1" i="1" dirty="0">
                <a:solidFill>
                  <a:srgbClr val="9966FF"/>
                </a:solidFill>
              </a:rPr>
              <a:t>saying</a:t>
            </a:r>
            <a:r>
              <a:rPr lang="en-029" dirty="0"/>
              <a:t> something?</a:t>
            </a:r>
          </a:p>
          <a:p>
            <a:pPr lvl="1"/>
            <a:endParaRPr lang="en-029" dirty="0"/>
          </a:p>
          <a:p>
            <a:endParaRPr lang="en-029" dirty="0"/>
          </a:p>
          <a:p>
            <a:endParaRPr lang="en-029" dirty="0"/>
          </a:p>
          <a:p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D6DA9-4AFA-469E-B9C1-C7A0A98A43A1}"/>
              </a:ext>
            </a:extLst>
          </p:cNvPr>
          <p:cNvSpPr txBox="1"/>
          <p:nvPr/>
        </p:nvSpPr>
        <p:spPr>
          <a:xfrm>
            <a:off x="7691796" y="5366453"/>
            <a:ext cx="371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This is how it should look like!</a:t>
            </a:r>
          </a:p>
        </p:txBody>
      </p:sp>
      <p:pic>
        <p:nvPicPr>
          <p:cNvPr id="10" name="task_1-a">
            <a:hlinkClick r:id="" action="ppaction://media"/>
            <a:extLst>
              <a:ext uri="{FF2B5EF4-FFF2-40B4-BE49-F238E27FC236}">
                <a16:creationId xmlns:a16="http://schemas.microsoft.com/office/drawing/2014/main" id="{7DBDEC34-A411-46D0-83FA-B4114A1EDC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0688"/>
            <a:ext cx="4208175" cy="34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3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37B2DD59-571D-4389-9BB8-3EC96FFBB048}"/>
              </a:ext>
            </a:extLst>
          </p:cNvPr>
          <p:cNvSpPr/>
          <p:nvPr/>
        </p:nvSpPr>
        <p:spPr>
          <a:xfrm>
            <a:off x="6139948" y="3763751"/>
            <a:ext cx="2261259" cy="22164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79EF6A-2A5D-4674-AB85-FAE1102EF52C}"/>
              </a:ext>
            </a:extLst>
          </p:cNvPr>
          <p:cNvSpPr/>
          <p:nvPr/>
        </p:nvSpPr>
        <p:spPr>
          <a:xfrm>
            <a:off x="8360307" y="564945"/>
            <a:ext cx="3561945" cy="34926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Task 1: Saying “Hello World!”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040416-9AE2-4F59-8789-0E4EBDFDF1EE}"/>
              </a:ext>
            </a:extLst>
          </p:cNvPr>
          <p:cNvSpPr txBox="1"/>
          <p:nvPr/>
        </p:nvSpPr>
        <p:spPr>
          <a:xfrm>
            <a:off x="1366968" y="4587295"/>
            <a:ext cx="455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… then click on the green flag to start it!</a:t>
            </a:r>
          </a:p>
        </p:txBody>
      </p:sp>
      <p:pic>
        <p:nvPicPr>
          <p:cNvPr id="15" name="task_1-a">
            <a:hlinkClick r:id="" action="ppaction://media"/>
            <a:extLst>
              <a:ext uri="{FF2B5EF4-FFF2-40B4-BE49-F238E27FC236}">
                <a16:creationId xmlns:a16="http://schemas.microsoft.com/office/drawing/2014/main" id="{C4AD29B3-295B-4B5C-A368-1EB69A84F3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0688"/>
            <a:ext cx="4208175" cy="34926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97E48A-AA54-4DF7-A076-80E4DA1E2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787" y="2874919"/>
            <a:ext cx="3877216" cy="167663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026F2F-4D77-4C80-99AB-ECF28519919B}"/>
              </a:ext>
            </a:extLst>
          </p:cNvPr>
          <p:cNvSpPr/>
          <p:nvPr/>
        </p:nvSpPr>
        <p:spPr>
          <a:xfrm>
            <a:off x="5734812" y="3479488"/>
            <a:ext cx="1423872" cy="63943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3523A-4760-465C-9276-4A1FDBFA38E7}"/>
              </a:ext>
            </a:extLst>
          </p:cNvPr>
          <p:cNvSpPr txBox="1"/>
          <p:nvPr/>
        </p:nvSpPr>
        <p:spPr>
          <a:xfrm>
            <a:off x="874532" y="2409617"/>
            <a:ext cx="583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Connect the </a:t>
            </a:r>
            <a:r>
              <a:rPr lang="en-029" b="1" dirty="0">
                <a:solidFill>
                  <a:srgbClr val="9966FF"/>
                </a:solidFill>
              </a:rPr>
              <a:t>say </a:t>
            </a:r>
            <a:r>
              <a:rPr lang="en-029" dirty="0"/>
              <a:t>(or </a:t>
            </a:r>
            <a:r>
              <a:rPr lang="en-029" b="1" dirty="0">
                <a:solidFill>
                  <a:srgbClr val="9966FF"/>
                </a:solidFill>
              </a:rPr>
              <a:t>think</a:t>
            </a:r>
            <a:r>
              <a:rPr lang="en-029" dirty="0"/>
              <a:t>) block to the </a:t>
            </a:r>
            <a:r>
              <a:rPr lang="en-029" b="1" dirty="0">
                <a:solidFill>
                  <a:srgbClr val="FFBF00"/>
                </a:solidFill>
              </a:rPr>
              <a:t>event block</a:t>
            </a:r>
            <a:r>
              <a:rPr lang="en-029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61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1AF4AB3E-8B1A-4E32-AE28-9406C54575D1}"/>
              </a:ext>
            </a:extLst>
          </p:cNvPr>
          <p:cNvSpPr/>
          <p:nvPr/>
        </p:nvSpPr>
        <p:spPr>
          <a:xfrm>
            <a:off x="8360307" y="564945"/>
            <a:ext cx="3561945" cy="34926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A6BEC5-E78C-431D-8809-3941A575FE9D}"/>
              </a:ext>
            </a:extLst>
          </p:cNvPr>
          <p:cNvSpPr/>
          <p:nvPr/>
        </p:nvSpPr>
        <p:spPr>
          <a:xfrm>
            <a:off x="6139948" y="3763751"/>
            <a:ext cx="2261259" cy="22164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5583906" cy="3859742"/>
          </a:xfrm>
        </p:spPr>
        <p:txBody>
          <a:bodyPr>
            <a:normAutofit/>
          </a:bodyPr>
          <a:lstStyle/>
          <a:p>
            <a:r>
              <a:rPr lang="en-029" dirty="0"/>
              <a:t>This is what we call </a:t>
            </a:r>
            <a:r>
              <a:rPr lang="en-029" b="1" dirty="0">
                <a:solidFill>
                  <a:srgbClr val="9966FF"/>
                </a:solidFill>
              </a:rPr>
              <a:t>output</a:t>
            </a:r>
            <a:r>
              <a:rPr lang="en-029" dirty="0"/>
              <a:t>.</a:t>
            </a:r>
          </a:p>
          <a:p>
            <a:endParaRPr lang="en-029" dirty="0"/>
          </a:p>
          <a:p>
            <a:r>
              <a:rPr lang="en-029" dirty="0"/>
              <a:t>Output commands are used to tell user about program details or important messages.</a:t>
            </a:r>
          </a:p>
          <a:p>
            <a:pPr lvl="1"/>
            <a:r>
              <a:rPr lang="en-029" u="sng" dirty="0"/>
              <a:t>Example:</a:t>
            </a:r>
            <a:r>
              <a:rPr lang="en-029" dirty="0"/>
              <a:t> you get notifications on your phone or computer when a message comes in.</a:t>
            </a:r>
          </a:p>
          <a:p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task_1-a">
            <a:hlinkClick r:id="" action="ppaction://media"/>
            <a:extLst>
              <a:ext uri="{FF2B5EF4-FFF2-40B4-BE49-F238E27FC236}">
                <a16:creationId xmlns:a16="http://schemas.microsoft.com/office/drawing/2014/main" id="{52939E1E-8F1B-4834-8D68-3012ADF1EC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0688"/>
            <a:ext cx="4208175" cy="349261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9182CB8-B03A-469A-993A-CAC18EB9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095" y="5314757"/>
            <a:ext cx="1293400" cy="14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DF6F87C2-F52B-4CFC-B8BD-D3F3397DC8FB}"/>
              </a:ext>
            </a:extLst>
          </p:cNvPr>
          <p:cNvSpPr/>
          <p:nvPr/>
        </p:nvSpPr>
        <p:spPr>
          <a:xfrm rot="240000">
            <a:off x="10237528" y="5193479"/>
            <a:ext cx="1605508" cy="1010338"/>
          </a:xfrm>
          <a:prstGeom prst="cloudCallout">
            <a:avLst/>
          </a:prstGeom>
          <a:solidFill>
            <a:schemeClr val="accent6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29" sz="1600" dirty="0"/>
              <a:t>This is output, wow.</a:t>
            </a:r>
          </a:p>
        </p:txBody>
      </p:sp>
    </p:spTree>
    <p:extLst>
      <p:ext uri="{BB962C8B-B14F-4D97-AF65-F5344CB8AC3E}">
        <p14:creationId xmlns:p14="http://schemas.microsoft.com/office/powerpoint/2010/main" val="398549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5" y="1911095"/>
            <a:ext cx="6585445" cy="4341423"/>
          </a:xfrm>
        </p:spPr>
        <p:txBody>
          <a:bodyPr>
            <a:normAutofit/>
          </a:bodyPr>
          <a:lstStyle/>
          <a:p>
            <a:r>
              <a:rPr lang="en-029" dirty="0"/>
              <a:t>Now that we learned about output, let’s learn about another type of instruction: </a:t>
            </a:r>
            <a:r>
              <a:rPr lang="en-029" b="1" dirty="0">
                <a:solidFill>
                  <a:srgbClr val="59C059"/>
                </a:solidFill>
              </a:rPr>
              <a:t>operators</a:t>
            </a:r>
            <a:r>
              <a:rPr lang="en-029" dirty="0"/>
              <a:t>.</a:t>
            </a:r>
          </a:p>
          <a:p>
            <a:endParaRPr lang="en-029" dirty="0"/>
          </a:p>
          <a:p>
            <a:r>
              <a:rPr lang="en-029" dirty="0"/>
              <a:t>Operators can be used for:</a:t>
            </a:r>
          </a:p>
          <a:p>
            <a:pPr lvl="1"/>
            <a:r>
              <a:rPr lang="en-029" dirty="0"/>
              <a:t>Arithmetic – maths!</a:t>
            </a:r>
          </a:p>
          <a:p>
            <a:pPr lvl="1"/>
            <a:r>
              <a:rPr lang="en-029" dirty="0"/>
              <a:t>Combining two blocks or words together</a:t>
            </a:r>
          </a:p>
          <a:p>
            <a:pPr lvl="1"/>
            <a:r>
              <a:rPr lang="en-029" dirty="0"/>
              <a:t>Print how many letters are in word or string (a.k.a. length)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833D0F-9458-482D-A28E-1C097EFBA79F}"/>
              </a:ext>
            </a:extLst>
          </p:cNvPr>
          <p:cNvGrpSpPr/>
          <p:nvPr/>
        </p:nvGrpSpPr>
        <p:grpSpPr>
          <a:xfrm>
            <a:off x="7985845" y="1498206"/>
            <a:ext cx="1787663" cy="3009503"/>
            <a:chOff x="7520680" y="621766"/>
            <a:chExt cx="1787663" cy="30095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97376B-1D64-4F60-9604-A2508549E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95275" y="1135371"/>
              <a:ext cx="1438476" cy="249589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AC98C1-E50C-46AA-9694-78D782EADB23}"/>
                </a:ext>
              </a:extLst>
            </p:cNvPr>
            <p:cNvSpPr txBox="1"/>
            <p:nvPr/>
          </p:nvSpPr>
          <p:spPr>
            <a:xfrm>
              <a:off x="7520680" y="621766"/>
              <a:ext cx="1787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029" b="1" dirty="0"/>
                <a:t>Mathematical operators: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874CCD-F2FA-410C-9963-2765AE4A1607}"/>
              </a:ext>
            </a:extLst>
          </p:cNvPr>
          <p:cNvGrpSpPr/>
          <p:nvPr/>
        </p:nvGrpSpPr>
        <p:grpSpPr>
          <a:xfrm>
            <a:off x="9642061" y="1532154"/>
            <a:ext cx="2410161" cy="1947557"/>
            <a:chOff x="9516693" y="2487853"/>
            <a:chExt cx="2410161" cy="19475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A7A901-4EE1-4515-AE7D-523C1E2A1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6693" y="3124157"/>
              <a:ext cx="2410161" cy="6096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C716DE-9A50-4262-9E33-B35C0AE08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64378" y="3835251"/>
              <a:ext cx="1914792" cy="60015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0DA3A3-92F8-4C4F-A8DA-A8531087DDB3}"/>
                </a:ext>
              </a:extLst>
            </p:cNvPr>
            <p:cNvSpPr txBox="1"/>
            <p:nvPr/>
          </p:nvSpPr>
          <p:spPr>
            <a:xfrm>
              <a:off x="9882175" y="2487853"/>
              <a:ext cx="1679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029" b="1" dirty="0"/>
                <a:t>Word (string) operators: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0EE429-85BD-4A44-AB1B-FDC9202BA591}"/>
              </a:ext>
            </a:extLst>
          </p:cNvPr>
          <p:cNvSpPr txBox="1"/>
          <p:nvPr/>
        </p:nvSpPr>
        <p:spPr>
          <a:xfrm>
            <a:off x="7623381" y="4629509"/>
            <a:ext cx="251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>
                <a:solidFill>
                  <a:srgbClr val="59C059"/>
                </a:solidFill>
              </a:rPr>
              <a:t>*</a:t>
            </a:r>
            <a:r>
              <a:rPr lang="en-029" dirty="0"/>
              <a:t> is the same as ×</a:t>
            </a:r>
            <a:br>
              <a:rPr lang="en-029" dirty="0"/>
            </a:br>
            <a:r>
              <a:rPr lang="en-029" dirty="0">
                <a:solidFill>
                  <a:srgbClr val="59C059"/>
                </a:solidFill>
              </a:rPr>
              <a:t>/</a:t>
            </a:r>
            <a:r>
              <a:rPr lang="en-029" dirty="0"/>
              <a:t> Is the same as ÷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220FC8C3-97DC-407D-95D8-8F096E6E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814" y="5343318"/>
            <a:ext cx="1293400" cy="14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CBEE170C-F37E-49EE-B5F4-19B04ADD21A9}"/>
              </a:ext>
            </a:extLst>
          </p:cNvPr>
          <p:cNvSpPr/>
          <p:nvPr/>
        </p:nvSpPr>
        <p:spPr>
          <a:xfrm rot="240000">
            <a:off x="10261632" y="5151953"/>
            <a:ext cx="1671506" cy="1010338"/>
          </a:xfrm>
          <a:prstGeom prst="cloudCallout">
            <a:avLst/>
          </a:prstGeom>
          <a:solidFill>
            <a:schemeClr val="accent6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29" sz="1400" dirty="0"/>
              <a:t>Wow, I love operators.</a:t>
            </a:r>
          </a:p>
        </p:txBody>
      </p:sp>
    </p:spTree>
    <p:extLst>
      <p:ext uri="{BB962C8B-B14F-4D97-AF65-F5344CB8AC3E}">
        <p14:creationId xmlns:p14="http://schemas.microsoft.com/office/powerpoint/2010/main" val="427288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What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YOU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will learn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700" y="1527048"/>
            <a:ext cx="6273800" cy="3931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programming or coding?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can I do with coding?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can I write code?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July 10th, 2021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Creativity &amp; Innovation Summer Boot Camp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862088A2-6413-4735-87FD-174FCCAB3AFF}"/>
              </a:ext>
            </a:extLst>
          </p:cNvPr>
          <p:cNvSpPr/>
          <p:nvPr/>
        </p:nvSpPr>
        <p:spPr>
          <a:xfrm>
            <a:off x="8776296" y="2003336"/>
            <a:ext cx="1556716" cy="15254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057F5AD-B638-44A5-AB72-89704774D723}"/>
              </a:ext>
            </a:extLst>
          </p:cNvPr>
          <p:cNvSpPr/>
          <p:nvPr/>
        </p:nvSpPr>
        <p:spPr>
          <a:xfrm>
            <a:off x="10635284" y="4740817"/>
            <a:ext cx="1556716" cy="15254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5" y="1911096"/>
            <a:ext cx="6188068" cy="3859742"/>
          </a:xfrm>
        </p:spPr>
        <p:txBody>
          <a:bodyPr>
            <a:normAutofit/>
          </a:bodyPr>
          <a:lstStyle/>
          <a:p>
            <a:r>
              <a:rPr lang="en-029" dirty="0"/>
              <a:t>Examples of how to use operators:</a:t>
            </a:r>
          </a:p>
          <a:p>
            <a:pPr lvl="1"/>
            <a:r>
              <a:rPr lang="en-029" dirty="0"/>
              <a:t>Print result of 2 + 2:</a:t>
            </a:r>
          </a:p>
          <a:p>
            <a:pPr lvl="1"/>
            <a:endParaRPr lang="en-029" dirty="0"/>
          </a:p>
          <a:p>
            <a:pPr lvl="1"/>
            <a:endParaRPr lang="en-029" dirty="0"/>
          </a:p>
          <a:p>
            <a:pPr lvl="1"/>
            <a:endParaRPr lang="en-029" dirty="0"/>
          </a:p>
          <a:p>
            <a:pPr lvl="1"/>
            <a:endParaRPr lang="en-029" dirty="0"/>
          </a:p>
          <a:p>
            <a:pPr lvl="1"/>
            <a:r>
              <a:rPr lang="en-029" dirty="0"/>
              <a:t>Print two parts of a sentence: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" name="example_2a">
            <a:hlinkClick r:id="" action="ppaction://media"/>
            <a:extLst>
              <a:ext uri="{FF2B5EF4-FFF2-40B4-BE49-F238E27FC236}">
                <a16:creationId xmlns:a16="http://schemas.microsoft.com/office/drawing/2014/main" id="{1C3EEB77-19DE-4A4A-969E-FAD249876F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00375" y="2631562"/>
            <a:ext cx="3921401" cy="1468541"/>
          </a:xfrm>
          <a:prstGeom prst="rect">
            <a:avLst/>
          </a:prstGeom>
        </p:spPr>
      </p:pic>
      <p:pic>
        <p:nvPicPr>
          <p:cNvPr id="21" name="example_2b">
            <a:hlinkClick r:id="" action="ppaction://media"/>
            <a:extLst>
              <a:ext uri="{FF2B5EF4-FFF2-40B4-BE49-F238E27FC236}">
                <a16:creationId xmlns:a16="http://schemas.microsoft.com/office/drawing/2014/main" id="{0A525B5A-5FE9-4FB9-B36E-F47C9E2511D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38134" y="4670734"/>
            <a:ext cx="3921398" cy="146854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60DE960B-E75A-4A3B-A086-33D3C0DBD735}"/>
              </a:ext>
            </a:extLst>
          </p:cNvPr>
          <p:cNvSpPr/>
          <p:nvPr/>
        </p:nvSpPr>
        <p:spPr>
          <a:xfrm>
            <a:off x="7163238" y="3196957"/>
            <a:ext cx="655652" cy="33775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9C6521D-8076-4CDC-A0E1-81895240EAAE}"/>
              </a:ext>
            </a:extLst>
          </p:cNvPr>
          <p:cNvSpPr/>
          <p:nvPr/>
        </p:nvSpPr>
        <p:spPr>
          <a:xfrm>
            <a:off x="7163238" y="5236129"/>
            <a:ext cx="655652" cy="33775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F24847-D64D-4FF7-BBD7-A5E5432B3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1588" y="4733398"/>
            <a:ext cx="4534533" cy="1343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E61632-245F-4446-BDE2-B165D78891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813" y="2694226"/>
            <a:ext cx="3305636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1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47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Task 2: Quick Maths!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5" y="1911096"/>
            <a:ext cx="5954393" cy="3859742"/>
          </a:xfrm>
        </p:spPr>
        <p:txBody>
          <a:bodyPr>
            <a:normAutofit/>
          </a:bodyPr>
          <a:lstStyle/>
          <a:p>
            <a:r>
              <a:rPr lang="en-029" u="sng" dirty="0"/>
              <a:t>Next task:</a:t>
            </a:r>
            <a:r>
              <a:rPr lang="en-029" dirty="0"/>
              <a:t> you will write code to do some math problems.</a:t>
            </a:r>
          </a:p>
          <a:p>
            <a:endParaRPr lang="en-029" dirty="0"/>
          </a:p>
          <a:p>
            <a:r>
              <a:rPr lang="en-029" dirty="0"/>
              <a:t>You need to </a:t>
            </a:r>
            <a:r>
              <a:rPr lang="en-029" b="1" dirty="0">
                <a:solidFill>
                  <a:srgbClr val="59C059"/>
                </a:solidFill>
              </a:rPr>
              <a:t>solve</a:t>
            </a:r>
            <a:r>
              <a:rPr lang="en-029" dirty="0"/>
              <a:t> the following:</a:t>
            </a:r>
          </a:p>
          <a:p>
            <a:pPr marL="971550" lvl="1" indent="-514350">
              <a:buAutoNum type="arabicPeriod"/>
            </a:pPr>
            <a:r>
              <a:rPr lang="en-029" dirty="0"/>
              <a:t>191 × 7 = ?</a:t>
            </a:r>
          </a:p>
          <a:p>
            <a:pPr marL="971550" lvl="1" indent="-514350">
              <a:buAutoNum type="arabicPeriod"/>
            </a:pPr>
            <a:r>
              <a:rPr lang="en-029" dirty="0"/>
              <a:t>(123 + 456) </a:t>
            </a:r>
            <a:r>
              <a:rPr lang="en-029" b="0" i="0" dirty="0">
                <a:solidFill>
                  <a:srgbClr val="202124"/>
                </a:solidFill>
                <a:effectLst/>
                <a:latin typeface="Google Sans"/>
              </a:rPr>
              <a:t>÷</a:t>
            </a:r>
            <a:r>
              <a:rPr lang="en-029" dirty="0"/>
              <a:t> 3 = ?</a:t>
            </a:r>
          </a:p>
          <a:p>
            <a:pPr marL="0" indent="0">
              <a:buNone/>
            </a:pPr>
            <a:endParaRPr lang="en-029" dirty="0"/>
          </a:p>
          <a:p>
            <a:r>
              <a:rPr lang="en-029" dirty="0"/>
              <a:t>Remember that * is same as ×</a:t>
            </a:r>
          </a:p>
          <a:p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task_2">
            <a:hlinkClick r:id="" action="ppaction://media"/>
            <a:extLst>
              <a:ext uri="{FF2B5EF4-FFF2-40B4-BE49-F238E27FC236}">
                <a16:creationId xmlns:a16="http://schemas.microsoft.com/office/drawing/2014/main" id="{A39B3E2C-2809-48BC-813D-8179423D31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0688"/>
            <a:ext cx="4208175" cy="3492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D6DA9-4AFA-469E-B9C1-C7A0A98A43A1}"/>
              </a:ext>
            </a:extLst>
          </p:cNvPr>
          <p:cNvSpPr txBox="1"/>
          <p:nvPr/>
        </p:nvSpPr>
        <p:spPr>
          <a:xfrm>
            <a:off x="7691796" y="5366453"/>
            <a:ext cx="371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This is how it could look like!</a:t>
            </a:r>
          </a:p>
        </p:txBody>
      </p:sp>
    </p:spTree>
    <p:extLst>
      <p:ext uri="{BB962C8B-B14F-4D97-AF65-F5344CB8AC3E}">
        <p14:creationId xmlns:p14="http://schemas.microsoft.com/office/powerpoint/2010/main" val="39167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Task 2: Quick Maths!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5" y="1911095"/>
            <a:ext cx="5954393" cy="4184905"/>
          </a:xfrm>
        </p:spPr>
        <p:txBody>
          <a:bodyPr>
            <a:normAutofit lnSpcReduction="10000"/>
          </a:bodyPr>
          <a:lstStyle/>
          <a:p>
            <a:r>
              <a:rPr lang="en-029" dirty="0"/>
              <a:t>You need to </a:t>
            </a:r>
            <a:r>
              <a:rPr lang="en-029" b="1" dirty="0">
                <a:solidFill>
                  <a:srgbClr val="59C059"/>
                </a:solidFill>
              </a:rPr>
              <a:t>solve</a:t>
            </a:r>
            <a:r>
              <a:rPr lang="en-029" dirty="0"/>
              <a:t> the following:</a:t>
            </a:r>
          </a:p>
          <a:p>
            <a:pPr marL="971550" lvl="1" indent="-514350">
              <a:buAutoNum type="arabicPeriod"/>
            </a:pPr>
            <a:r>
              <a:rPr lang="en-029" dirty="0"/>
              <a:t>191 × 7 = ?</a:t>
            </a:r>
          </a:p>
          <a:p>
            <a:pPr marL="971550" lvl="1" indent="-514350">
              <a:buAutoNum type="arabicPeriod"/>
            </a:pPr>
            <a:r>
              <a:rPr lang="en-029" dirty="0"/>
              <a:t>(123 + 456) </a:t>
            </a:r>
            <a:r>
              <a:rPr lang="en-029" b="0" i="0" dirty="0">
                <a:solidFill>
                  <a:srgbClr val="202124"/>
                </a:solidFill>
                <a:effectLst/>
                <a:latin typeface="Google Sans"/>
              </a:rPr>
              <a:t>÷</a:t>
            </a:r>
            <a:r>
              <a:rPr lang="en-029" dirty="0"/>
              <a:t> 3 = ?</a:t>
            </a:r>
          </a:p>
          <a:p>
            <a:pPr marL="0" indent="0">
              <a:buNone/>
            </a:pPr>
            <a:endParaRPr lang="en-029" dirty="0"/>
          </a:p>
          <a:p>
            <a:r>
              <a:rPr lang="en-029" dirty="0"/>
              <a:t>Hints: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029" dirty="0"/>
              <a:t>For problem #2, you need to </a:t>
            </a:r>
            <a:r>
              <a:rPr lang="en-029" u="sng" dirty="0"/>
              <a:t>solve the parts in the brackets first</a:t>
            </a:r>
            <a:r>
              <a:rPr lang="en-029" dirty="0"/>
              <a:t> and then </a:t>
            </a:r>
            <a:r>
              <a:rPr lang="en-029" u="sng" dirty="0"/>
              <a:t>divide that answer</a:t>
            </a:r>
            <a:r>
              <a:rPr lang="en-029" dirty="0"/>
              <a:t>.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029" dirty="0"/>
              <a:t>You need to </a:t>
            </a:r>
            <a:r>
              <a:rPr lang="en-029" b="1" dirty="0">
                <a:solidFill>
                  <a:srgbClr val="9966FF"/>
                </a:solidFill>
              </a:rPr>
              <a:t>output</a:t>
            </a:r>
            <a:r>
              <a:rPr lang="en-029" dirty="0"/>
              <a:t> the answers!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029" dirty="0"/>
              <a:t>How can you </a:t>
            </a:r>
            <a:r>
              <a:rPr lang="en-029" b="1" dirty="0">
                <a:solidFill>
                  <a:srgbClr val="59C059"/>
                </a:solidFill>
              </a:rPr>
              <a:t>combine</a:t>
            </a:r>
            <a:r>
              <a:rPr lang="en-029" dirty="0"/>
              <a:t> words and numbers (your answers) together?</a:t>
            </a:r>
          </a:p>
          <a:p>
            <a:pPr marL="914400" lvl="1" indent="-457200">
              <a:buAutoNum type="arabicPeriod"/>
            </a:pPr>
            <a:endParaRPr lang="en-029" dirty="0"/>
          </a:p>
          <a:p>
            <a:endParaRPr lang="en-029" dirty="0"/>
          </a:p>
          <a:p>
            <a:endParaRPr lang="en-029" dirty="0"/>
          </a:p>
          <a:p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task_2">
            <a:hlinkClick r:id="" action="ppaction://media"/>
            <a:extLst>
              <a:ext uri="{FF2B5EF4-FFF2-40B4-BE49-F238E27FC236}">
                <a16:creationId xmlns:a16="http://schemas.microsoft.com/office/drawing/2014/main" id="{A39B3E2C-2809-48BC-813D-8179423D31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0688"/>
            <a:ext cx="4208175" cy="3492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D6DA9-4AFA-469E-B9C1-C7A0A98A43A1}"/>
              </a:ext>
            </a:extLst>
          </p:cNvPr>
          <p:cNvSpPr txBox="1"/>
          <p:nvPr/>
        </p:nvSpPr>
        <p:spPr>
          <a:xfrm>
            <a:off x="7691796" y="5366453"/>
            <a:ext cx="371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This is how it could look like!</a:t>
            </a:r>
          </a:p>
        </p:txBody>
      </p:sp>
    </p:spTree>
    <p:extLst>
      <p:ext uri="{BB962C8B-B14F-4D97-AF65-F5344CB8AC3E}">
        <p14:creationId xmlns:p14="http://schemas.microsoft.com/office/powerpoint/2010/main" val="420714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Task 2: Quick Maths!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task_2">
            <a:hlinkClick r:id="" action="ppaction://media"/>
            <a:extLst>
              <a:ext uri="{FF2B5EF4-FFF2-40B4-BE49-F238E27FC236}">
                <a16:creationId xmlns:a16="http://schemas.microsoft.com/office/drawing/2014/main" id="{A39B3E2C-2809-48BC-813D-8179423D31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0688"/>
            <a:ext cx="4208175" cy="3492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D6DA9-4AFA-469E-B9C1-C7A0A98A43A1}"/>
              </a:ext>
            </a:extLst>
          </p:cNvPr>
          <p:cNvSpPr txBox="1"/>
          <p:nvPr/>
        </p:nvSpPr>
        <p:spPr>
          <a:xfrm>
            <a:off x="7491016" y="53194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… and then we get our answer 1337!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4CC31-9F40-430A-B2C7-B482CFF163D9}"/>
              </a:ext>
            </a:extLst>
          </p:cNvPr>
          <p:cNvSpPr txBox="1"/>
          <p:nvPr/>
        </p:nvSpPr>
        <p:spPr>
          <a:xfrm>
            <a:off x="783010" y="1917440"/>
            <a:ext cx="583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First, let’s set up the </a:t>
            </a:r>
            <a:r>
              <a:rPr lang="en-029" b="1" dirty="0">
                <a:solidFill>
                  <a:srgbClr val="59C059"/>
                </a:solidFill>
              </a:rPr>
              <a:t>multiplication block</a:t>
            </a:r>
            <a:r>
              <a:rPr lang="en-029" dirty="0"/>
              <a:t>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8164A5-8A53-4A0C-9426-F7EBE1A74E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4" r="9977"/>
          <a:stretch/>
        </p:blipFill>
        <p:spPr>
          <a:xfrm>
            <a:off x="5412256" y="1735343"/>
            <a:ext cx="1507525" cy="733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2A1866-3079-494B-9728-B9A2A15544BF}"/>
              </a:ext>
            </a:extLst>
          </p:cNvPr>
          <p:cNvSpPr txBox="1"/>
          <p:nvPr/>
        </p:nvSpPr>
        <p:spPr>
          <a:xfrm>
            <a:off x="783010" y="2629257"/>
            <a:ext cx="6136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Next, we need to </a:t>
            </a:r>
            <a:r>
              <a:rPr lang="en-029" b="1" dirty="0">
                <a:solidFill>
                  <a:srgbClr val="59C059"/>
                </a:solidFill>
              </a:rPr>
              <a:t>combine answer with some words</a:t>
            </a:r>
            <a:r>
              <a:rPr lang="en-029" dirty="0"/>
              <a:t>:</a:t>
            </a:r>
            <a:br>
              <a:rPr lang="en-029" dirty="0"/>
            </a:br>
            <a:r>
              <a:rPr lang="en-029" dirty="0"/>
              <a:t>	(don’t forget to put a space after “is”)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086E6E-9458-4946-9156-63EE2ED84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413" y="3214109"/>
            <a:ext cx="3934374" cy="781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177B7E-64A4-4A8B-8621-2A73724A39C5}"/>
              </a:ext>
            </a:extLst>
          </p:cNvPr>
          <p:cNvSpPr txBox="1"/>
          <p:nvPr/>
        </p:nvSpPr>
        <p:spPr>
          <a:xfrm>
            <a:off x="783010" y="4231017"/>
            <a:ext cx="61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Finally, let’s output or print the answer: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00F4D-86DC-4926-A1E7-8B13F86C7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239" y="4611896"/>
            <a:ext cx="5426313" cy="15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9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Task 2: Quick Maths!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5" y="1911096"/>
            <a:ext cx="5725257" cy="3859742"/>
          </a:xfrm>
        </p:spPr>
        <p:txBody>
          <a:bodyPr>
            <a:normAutofit/>
          </a:bodyPr>
          <a:lstStyle/>
          <a:p>
            <a:r>
              <a:rPr lang="en-029" dirty="0"/>
              <a:t>You need to </a:t>
            </a:r>
            <a:r>
              <a:rPr lang="en-029" b="1" dirty="0">
                <a:solidFill>
                  <a:srgbClr val="59C059"/>
                </a:solidFill>
              </a:rPr>
              <a:t>solve</a:t>
            </a:r>
            <a:r>
              <a:rPr lang="en-029" dirty="0"/>
              <a:t> the following:</a:t>
            </a:r>
          </a:p>
          <a:p>
            <a:pPr marL="971550" lvl="1" indent="-514350">
              <a:buAutoNum type="arabicPeriod"/>
            </a:pPr>
            <a:r>
              <a:rPr lang="en-029" strike="sngStrike" dirty="0"/>
              <a:t>191 × 7 = ?</a:t>
            </a:r>
          </a:p>
          <a:p>
            <a:pPr marL="971550" lvl="1" indent="-514350">
              <a:buAutoNum type="arabicPeriod"/>
            </a:pPr>
            <a:r>
              <a:rPr lang="en-029" dirty="0"/>
              <a:t>(123 + 456) </a:t>
            </a:r>
            <a:r>
              <a:rPr lang="en-029" b="0" i="0" dirty="0">
                <a:solidFill>
                  <a:srgbClr val="202124"/>
                </a:solidFill>
                <a:effectLst/>
                <a:latin typeface="Google Sans"/>
              </a:rPr>
              <a:t>÷</a:t>
            </a:r>
            <a:r>
              <a:rPr lang="en-029" dirty="0"/>
              <a:t> 3 = ?</a:t>
            </a:r>
          </a:p>
          <a:p>
            <a:pPr marL="0" indent="0">
              <a:buNone/>
            </a:pPr>
            <a:endParaRPr lang="en-029" dirty="0"/>
          </a:p>
          <a:p>
            <a:r>
              <a:rPr lang="en-029" dirty="0"/>
              <a:t>Can you solve the second part based on what we did?</a:t>
            </a:r>
          </a:p>
          <a:p>
            <a:endParaRPr lang="en-029" dirty="0"/>
          </a:p>
          <a:p>
            <a:endParaRPr lang="en-029" dirty="0"/>
          </a:p>
          <a:p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9051D8-DD91-4D9E-B6D3-9043E1816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24" b="6475"/>
          <a:stretch/>
        </p:blipFill>
        <p:spPr>
          <a:xfrm>
            <a:off x="1072481" y="4751786"/>
            <a:ext cx="6344535" cy="828272"/>
          </a:xfrm>
          <a:prstGeom prst="rect">
            <a:avLst/>
          </a:prstGeom>
        </p:spPr>
      </p:pic>
      <p:pic>
        <p:nvPicPr>
          <p:cNvPr id="11" name="task_2">
            <a:hlinkClick r:id="" action="ppaction://media"/>
            <a:extLst>
              <a:ext uri="{FF2B5EF4-FFF2-40B4-BE49-F238E27FC236}">
                <a16:creationId xmlns:a16="http://schemas.microsoft.com/office/drawing/2014/main" id="{E596284A-BC24-48DD-ADD2-55D4D81D2ED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1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44329" y="1690688"/>
            <a:ext cx="4208175" cy="34926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28C913-2764-4A3E-BB04-7974AB0BF8DE}"/>
              </a:ext>
            </a:extLst>
          </p:cNvPr>
          <p:cNvSpPr txBox="1"/>
          <p:nvPr/>
        </p:nvSpPr>
        <p:spPr>
          <a:xfrm>
            <a:off x="7491016" y="53194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This is what it could look like!</a:t>
            </a:r>
          </a:p>
        </p:txBody>
      </p:sp>
    </p:spTree>
    <p:extLst>
      <p:ext uri="{BB962C8B-B14F-4D97-AF65-F5344CB8AC3E}">
        <p14:creationId xmlns:p14="http://schemas.microsoft.com/office/powerpoint/2010/main" val="350698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C49F8B6-40BD-4710-B9A6-0E9EA91F8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53" y="4796238"/>
            <a:ext cx="5858693" cy="838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Task 2: Quick Maths!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4CC31-9F40-430A-B2C7-B482CFF163D9}"/>
              </a:ext>
            </a:extLst>
          </p:cNvPr>
          <p:cNvSpPr txBox="1"/>
          <p:nvPr/>
        </p:nvSpPr>
        <p:spPr>
          <a:xfrm>
            <a:off x="783010" y="1837317"/>
            <a:ext cx="514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First, let’s set up the </a:t>
            </a:r>
            <a:r>
              <a:rPr lang="en-029" b="1" dirty="0">
                <a:solidFill>
                  <a:srgbClr val="59C059"/>
                </a:solidFill>
              </a:rPr>
              <a:t>addition and division</a:t>
            </a:r>
            <a:r>
              <a:rPr lang="en-029" dirty="0"/>
              <a:t>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9E447-D491-40D4-8852-45603828A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835" y="2206418"/>
            <a:ext cx="1838582" cy="13146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A6B5C8-22B5-4350-9C29-D13BED30E165}"/>
              </a:ext>
            </a:extLst>
          </p:cNvPr>
          <p:cNvSpPr txBox="1"/>
          <p:nvPr/>
        </p:nvSpPr>
        <p:spPr>
          <a:xfrm>
            <a:off x="783010" y="3773271"/>
            <a:ext cx="514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Now, let’s put them together: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E5C597-383E-4609-B6E3-D26FCE729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417" y="3538778"/>
            <a:ext cx="2686425" cy="838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74007E-D22C-4116-8AF7-66562BA1C7BA}"/>
              </a:ext>
            </a:extLst>
          </p:cNvPr>
          <p:cNvSpPr txBox="1"/>
          <p:nvPr/>
        </p:nvSpPr>
        <p:spPr>
          <a:xfrm>
            <a:off x="783009" y="4501919"/>
            <a:ext cx="514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Now, let’s add it together with some text: </a:t>
            </a:r>
          </a:p>
        </p:txBody>
      </p:sp>
      <p:pic>
        <p:nvPicPr>
          <p:cNvPr id="24" name="task_2">
            <a:hlinkClick r:id="" action="ppaction://media"/>
            <a:extLst>
              <a:ext uri="{FF2B5EF4-FFF2-40B4-BE49-F238E27FC236}">
                <a16:creationId xmlns:a16="http://schemas.microsoft.com/office/drawing/2014/main" id="{70A224D7-725C-4688-B914-DEA04ADC35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1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44329" y="1690688"/>
            <a:ext cx="4208175" cy="34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Task 2: Quick Maths!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task_2">
            <a:hlinkClick r:id="" action="ppaction://media"/>
            <a:extLst>
              <a:ext uri="{FF2B5EF4-FFF2-40B4-BE49-F238E27FC236}">
                <a16:creationId xmlns:a16="http://schemas.microsoft.com/office/drawing/2014/main" id="{A39B3E2C-2809-48BC-813D-8179423D31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0688"/>
            <a:ext cx="4208175" cy="3492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D6DA9-4AFA-469E-B9C1-C7A0A98A43A1}"/>
              </a:ext>
            </a:extLst>
          </p:cNvPr>
          <p:cNvSpPr txBox="1"/>
          <p:nvPr/>
        </p:nvSpPr>
        <p:spPr>
          <a:xfrm>
            <a:off x="7491016" y="53194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… and then we get our answer 193 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177B7E-64A4-4A8B-8621-2A73724A39C5}"/>
              </a:ext>
            </a:extLst>
          </p:cNvPr>
          <p:cNvSpPr txBox="1"/>
          <p:nvPr/>
        </p:nvSpPr>
        <p:spPr>
          <a:xfrm>
            <a:off x="783009" y="3666345"/>
            <a:ext cx="613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Finally, let’s output or print the answer: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B62EAC-7D63-4762-8AE4-58EA27E30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53" y="2234268"/>
            <a:ext cx="5858693" cy="8383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C83D18-A35B-4D07-9542-9FEEC2C484D2}"/>
              </a:ext>
            </a:extLst>
          </p:cNvPr>
          <p:cNvSpPr txBox="1"/>
          <p:nvPr/>
        </p:nvSpPr>
        <p:spPr>
          <a:xfrm>
            <a:off x="783009" y="1948195"/>
            <a:ext cx="514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Now, let’s add it together with some text: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99CB1B-A229-420E-9B48-A0AD0BA3B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99" y="4190876"/>
            <a:ext cx="634600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0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5" y="1911095"/>
            <a:ext cx="6585445" cy="4341423"/>
          </a:xfrm>
        </p:spPr>
        <p:txBody>
          <a:bodyPr>
            <a:normAutofit/>
          </a:bodyPr>
          <a:lstStyle/>
          <a:p>
            <a:r>
              <a:rPr lang="en-029" dirty="0"/>
              <a:t>The opposite of </a:t>
            </a:r>
            <a:r>
              <a:rPr lang="en-029" b="1" dirty="0">
                <a:solidFill>
                  <a:srgbClr val="9966FF"/>
                </a:solidFill>
              </a:rPr>
              <a:t>output</a:t>
            </a:r>
            <a:r>
              <a:rPr lang="en-029" dirty="0"/>
              <a:t> is… </a:t>
            </a:r>
            <a:r>
              <a:rPr lang="en-029" b="1" dirty="0">
                <a:solidFill>
                  <a:srgbClr val="5CB1D6"/>
                </a:solidFill>
              </a:rPr>
              <a:t>input</a:t>
            </a:r>
            <a:r>
              <a:rPr lang="en-029" dirty="0"/>
              <a:t>!</a:t>
            </a:r>
          </a:p>
          <a:p>
            <a:endParaRPr lang="en-029" dirty="0"/>
          </a:p>
          <a:p>
            <a:r>
              <a:rPr lang="en-029" dirty="0"/>
              <a:t>Input instructions are used to get information from the user.</a:t>
            </a:r>
          </a:p>
          <a:p>
            <a:pPr lvl="1"/>
            <a:r>
              <a:rPr lang="en-029" u="sng" dirty="0"/>
              <a:t>Example:</a:t>
            </a:r>
            <a:r>
              <a:rPr lang="en-029" dirty="0"/>
              <a:t> asking a question like “what’s your name?” and printing the answer.</a:t>
            </a:r>
          </a:p>
          <a:p>
            <a:pPr lvl="1"/>
            <a:endParaRPr lang="en-029" dirty="0"/>
          </a:p>
          <a:p>
            <a:pPr lvl="1"/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DA3A3-92F8-4C4F-A8DA-A8531087DDB3}"/>
              </a:ext>
            </a:extLst>
          </p:cNvPr>
          <p:cNvSpPr txBox="1"/>
          <p:nvPr/>
        </p:nvSpPr>
        <p:spPr>
          <a:xfrm>
            <a:off x="9142601" y="1587929"/>
            <a:ext cx="1679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b="1" dirty="0"/>
              <a:t>Input commands: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220FC8C3-97DC-407D-95D8-8F096E6E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814" y="5343318"/>
            <a:ext cx="1293400" cy="14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CBEE170C-F37E-49EE-B5F4-19B04ADD21A9}"/>
              </a:ext>
            </a:extLst>
          </p:cNvPr>
          <p:cNvSpPr/>
          <p:nvPr/>
        </p:nvSpPr>
        <p:spPr>
          <a:xfrm rot="240000">
            <a:off x="10230657" y="5155759"/>
            <a:ext cx="1842331" cy="1010338"/>
          </a:xfrm>
          <a:prstGeom prst="cloudCallout">
            <a:avLst/>
          </a:prstGeom>
          <a:solidFill>
            <a:schemeClr val="accent6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29" sz="1400" dirty="0"/>
              <a:t>First, output. Now, input? Wow.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99E93-2A5A-494B-87E9-AF5175D6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934" y="2354041"/>
            <a:ext cx="3810532" cy="914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C22D3B-AD23-4CB4-8A40-01159AA63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409" y="3972170"/>
            <a:ext cx="1295581" cy="79068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2E019C-A83B-433B-BDF4-0993DDDDB3C9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9982200" y="3268569"/>
            <a:ext cx="0" cy="7036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A5B891-C5AE-487C-9D16-0A0DFAF7A3E7}"/>
              </a:ext>
            </a:extLst>
          </p:cNvPr>
          <p:cNvSpPr txBox="1"/>
          <p:nvPr/>
        </p:nvSpPr>
        <p:spPr>
          <a:xfrm>
            <a:off x="8552475" y="3412525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Stores      result</a:t>
            </a:r>
          </a:p>
        </p:txBody>
      </p:sp>
    </p:spTree>
    <p:extLst>
      <p:ext uri="{BB962C8B-B14F-4D97-AF65-F5344CB8AC3E}">
        <p14:creationId xmlns:p14="http://schemas.microsoft.com/office/powerpoint/2010/main" val="1943493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ample_3b">
            <a:hlinkClick r:id="" action="ppaction://media"/>
            <a:extLst>
              <a:ext uri="{FF2B5EF4-FFF2-40B4-BE49-F238E27FC236}">
                <a16:creationId xmlns:a16="http://schemas.microsoft.com/office/drawing/2014/main" id="{DAF7A33F-CF6B-49D2-8F2B-75A24FDE4C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0687"/>
            <a:ext cx="4208175" cy="3491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828E42-C698-49A6-8B71-1EF21178F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140" y="2528831"/>
            <a:ext cx="4497859" cy="2050748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72D55AA-AA2C-489B-808A-6783836F9D29}"/>
              </a:ext>
            </a:extLst>
          </p:cNvPr>
          <p:cNvSpPr/>
          <p:nvPr/>
        </p:nvSpPr>
        <p:spPr>
          <a:xfrm>
            <a:off x="6511170" y="3493588"/>
            <a:ext cx="655652" cy="33775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BADE0E-CB0B-4C17-843E-3C69C80C8572}"/>
              </a:ext>
            </a:extLst>
          </p:cNvPr>
          <p:cNvSpPr txBox="1"/>
          <p:nvPr/>
        </p:nvSpPr>
        <p:spPr>
          <a:xfrm>
            <a:off x="1123256" y="1925093"/>
            <a:ext cx="587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Using the </a:t>
            </a:r>
            <a:r>
              <a:rPr lang="en-029" b="1" dirty="0">
                <a:solidFill>
                  <a:srgbClr val="5CB1D6"/>
                </a:solidFill>
              </a:rPr>
              <a:t>ask</a:t>
            </a:r>
            <a:r>
              <a:rPr lang="en-029" dirty="0"/>
              <a:t> command with the </a:t>
            </a:r>
            <a:r>
              <a:rPr lang="en-029" b="1" dirty="0">
                <a:solidFill>
                  <a:srgbClr val="5CB1D6"/>
                </a:solidFill>
              </a:rPr>
              <a:t>answer variable</a:t>
            </a:r>
            <a:r>
              <a:rPr lang="en-029" dirty="0"/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C78232-7ECF-4865-9DC1-BA5281E36E72}"/>
              </a:ext>
            </a:extLst>
          </p:cNvPr>
          <p:cNvSpPr txBox="1"/>
          <p:nvPr/>
        </p:nvSpPr>
        <p:spPr>
          <a:xfrm>
            <a:off x="5813531" y="5363092"/>
            <a:ext cx="587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029" dirty="0"/>
              <a:t>… we can print out what was given to the program!</a:t>
            </a:r>
          </a:p>
        </p:txBody>
      </p:sp>
    </p:spTree>
    <p:extLst>
      <p:ext uri="{BB962C8B-B14F-4D97-AF65-F5344CB8AC3E}">
        <p14:creationId xmlns:p14="http://schemas.microsoft.com/office/powerpoint/2010/main" val="398782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5" y="1911095"/>
            <a:ext cx="7088073" cy="4341423"/>
          </a:xfrm>
        </p:spPr>
        <p:txBody>
          <a:bodyPr>
            <a:normAutofit/>
          </a:bodyPr>
          <a:lstStyle/>
          <a:p>
            <a:r>
              <a:rPr lang="en-029" dirty="0"/>
              <a:t>Another important instruction type are </a:t>
            </a:r>
            <a:r>
              <a:rPr lang="en-029" b="1" dirty="0">
                <a:solidFill>
                  <a:srgbClr val="FFAB19"/>
                </a:solidFill>
              </a:rPr>
              <a:t>control instructions</a:t>
            </a:r>
            <a:r>
              <a:rPr lang="en-029" dirty="0"/>
              <a:t>, which sometimes rely on </a:t>
            </a:r>
            <a:r>
              <a:rPr lang="en-029" b="1" dirty="0">
                <a:solidFill>
                  <a:srgbClr val="FFAB19"/>
                </a:solidFill>
              </a:rPr>
              <a:t>conditions</a:t>
            </a:r>
            <a:r>
              <a:rPr lang="en-029" dirty="0"/>
              <a:t>.</a:t>
            </a:r>
          </a:p>
          <a:p>
            <a:endParaRPr lang="en-029" dirty="0"/>
          </a:p>
          <a:p>
            <a:r>
              <a:rPr lang="en-029" dirty="0"/>
              <a:t>These are used for many things:</a:t>
            </a:r>
          </a:p>
          <a:p>
            <a:pPr lvl="1"/>
            <a:r>
              <a:rPr lang="en-029" dirty="0"/>
              <a:t>Deciding between choices.</a:t>
            </a:r>
          </a:p>
          <a:p>
            <a:pPr lvl="1"/>
            <a:r>
              <a:rPr lang="en-029" dirty="0"/>
              <a:t>Doing something for some number of times.</a:t>
            </a:r>
          </a:p>
          <a:p>
            <a:pPr lvl="1"/>
            <a:r>
              <a:rPr lang="en-029" dirty="0"/>
              <a:t>Doing something UNTIL some condition is true or false.</a:t>
            </a:r>
          </a:p>
          <a:p>
            <a:pPr lvl="1"/>
            <a:r>
              <a:rPr lang="en-029" dirty="0"/>
              <a:t>Doing something FOREVER.</a:t>
            </a:r>
          </a:p>
          <a:p>
            <a:pPr lvl="1"/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220FC8C3-97DC-407D-95D8-8F096E6E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814" y="5343318"/>
            <a:ext cx="1293400" cy="14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CBEE170C-F37E-49EE-B5F4-19B04ADD21A9}"/>
              </a:ext>
            </a:extLst>
          </p:cNvPr>
          <p:cNvSpPr/>
          <p:nvPr/>
        </p:nvSpPr>
        <p:spPr>
          <a:xfrm rot="240000">
            <a:off x="10237388" y="4963054"/>
            <a:ext cx="1746722" cy="1199939"/>
          </a:xfrm>
          <a:prstGeom prst="cloudCallout">
            <a:avLst/>
          </a:prstGeom>
          <a:solidFill>
            <a:schemeClr val="accent6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29" sz="1400" dirty="0"/>
              <a:t>If coding then fun. If fun, then wow.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4C560-B953-4E4C-B8FE-6833F5C8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023" y="2162913"/>
            <a:ext cx="1295581" cy="221963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4DC8D9F-8461-43D1-AB71-F520D707A7C8}"/>
              </a:ext>
            </a:extLst>
          </p:cNvPr>
          <p:cNvGrpSpPr/>
          <p:nvPr/>
        </p:nvGrpSpPr>
        <p:grpSpPr>
          <a:xfrm>
            <a:off x="10410753" y="2098274"/>
            <a:ext cx="1305107" cy="2673496"/>
            <a:chOff x="10291354" y="1735579"/>
            <a:chExt cx="1305107" cy="26734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94980C-E7EC-467C-B7B9-BE8396B17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91354" y="1735579"/>
              <a:ext cx="1238423" cy="178142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7488DE-CAC1-4120-8156-530AEF5C0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91354" y="3504074"/>
              <a:ext cx="1305107" cy="90500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E78E55-7BA5-49F9-A3A1-7BD6A3D68D00}"/>
              </a:ext>
            </a:extLst>
          </p:cNvPr>
          <p:cNvSpPr txBox="1"/>
          <p:nvPr/>
        </p:nvSpPr>
        <p:spPr>
          <a:xfrm>
            <a:off x="8276981" y="1451943"/>
            <a:ext cx="178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b="1" dirty="0"/>
              <a:t>Conditional statements: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ED9222-E523-4835-B891-E1647F56A901}"/>
              </a:ext>
            </a:extLst>
          </p:cNvPr>
          <p:cNvSpPr txBox="1"/>
          <p:nvPr/>
        </p:nvSpPr>
        <p:spPr>
          <a:xfrm>
            <a:off x="10136132" y="1424188"/>
            <a:ext cx="178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b="1" dirty="0"/>
              <a:t>Loop statements:</a:t>
            </a:r>
          </a:p>
        </p:txBody>
      </p:sp>
    </p:spTree>
    <p:extLst>
      <p:ext uri="{BB962C8B-B14F-4D97-AF65-F5344CB8AC3E}">
        <p14:creationId xmlns:p14="http://schemas.microsoft.com/office/powerpoint/2010/main" val="242594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are programming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and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coding?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9B60BD-F88F-413E-8AD9-CC53EA4A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18" y="4353759"/>
            <a:ext cx="2114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89D44415-20E1-4115-AE1B-5572D2C58B1F}"/>
              </a:ext>
            </a:extLst>
          </p:cNvPr>
          <p:cNvSpPr/>
          <p:nvPr/>
        </p:nvSpPr>
        <p:spPr>
          <a:xfrm rot="240000">
            <a:off x="5534148" y="4056233"/>
            <a:ext cx="2141621" cy="1443789"/>
          </a:xfrm>
          <a:prstGeom prst="cloudCallout">
            <a:avLst/>
          </a:prstGeom>
          <a:solidFill>
            <a:schemeClr val="accent6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29" dirty="0"/>
              <a:t>So much coding, wow.</a:t>
            </a:r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5" y="1911095"/>
            <a:ext cx="7088073" cy="646331"/>
          </a:xfrm>
        </p:spPr>
        <p:txBody>
          <a:bodyPr>
            <a:normAutofit/>
          </a:bodyPr>
          <a:lstStyle/>
          <a:p>
            <a:r>
              <a:rPr lang="en-029" dirty="0"/>
              <a:t>Inside of these statements, you can use: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4C560-B953-4E4C-B8FE-6833F5C8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42" y="3213620"/>
            <a:ext cx="1295581" cy="221963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4DC8D9F-8461-43D1-AB71-F520D707A7C8}"/>
              </a:ext>
            </a:extLst>
          </p:cNvPr>
          <p:cNvGrpSpPr/>
          <p:nvPr/>
        </p:nvGrpSpPr>
        <p:grpSpPr>
          <a:xfrm>
            <a:off x="2921172" y="3148981"/>
            <a:ext cx="1305107" cy="2673496"/>
            <a:chOff x="10291354" y="1735579"/>
            <a:chExt cx="1305107" cy="26734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94980C-E7EC-467C-B7B9-BE8396B17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1354" y="1735579"/>
              <a:ext cx="1238423" cy="178142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7488DE-CAC1-4120-8156-530AEF5C0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91354" y="3504074"/>
              <a:ext cx="1305107" cy="90500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E78E55-7BA5-49F9-A3A1-7BD6A3D68D00}"/>
              </a:ext>
            </a:extLst>
          </p:cNvPr>
          <p:cNvSpPr txBox="1"/>
          <p:nvPr/>
        </p:nvSpPr>
        <p:spPr>
          <a:xfrm>
            <a:off x="787400" y="2502650"/>
            <a:ext cx="178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b="1" dirty="0"/>
              <a:t>Conditional statements: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ED9222-E523-4835-B891-E1647F56A901}"/>
              </a:ext>
            </a:extLst>
          </p:cNvPr>
          <p:cNvSpPr txBox="1"/>
          <p:nvPr/>
        </p:nvSpPr>
        <p:spPr>
          <a:xfrm>
            <a:off x="2646551" y="2474895"/>
            <a:ext cx="178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b="1" dirty="0"/>
              <a:t>Loop statements: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76BC4-D478-4811-98D4-48B84A58410F}"/>
              </a:ext>
            </a:extLst>
          </p:cNvPr>
          <p:cNvSpPr txBox="1"/>
          <p:nvPr/>
        </p:nvSpPr>
        <p:spPr>
          <a:xfrm>
            <a:off x="4902862" y="2751083"/>
            <a:ext cx="317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b="1" dirty="0">
                <a:solidFill>
                  <a:srgbClr val="5CB1D6"/>
                </a:solidFill>
              </a:rPr>
              <a:t>Sensing </a:t>
            </a:r>
            <a:r>
              <a:rPr lang="en-029" dirty="0"/>
              <a:t>blocks: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2614A3-EC02-4C70-AD7F-5003CB6A0453}"/>
              </a:ext>
            </a:extLst>
          </p:cNvPr>
          <p:cNvSpPr txBox="1"/>
          <p:nvPr/>
        </p:nvSpPr>
        <p:spPr>
          <a:xfrm>
            <a:off x="7682349" y="3110881"/>
            <a:ext cx="317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Is </a:t>
            </a:r>
            <a:r>
              <a:rPr lang="en-029" b="1" dirty="0">
                <a:solidFill>
                  <a:srgbClr val="5CB1D6"/>
                </a:solidFill>
              </a:rPr>
              <a:t>mouse cursor </a:t>
            </a:r>
            <a:r>
              <a:rPr lang="en-029" dirty="0"/>
              <a:t>touching something (like Scratch)?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B3CCB-5A5C-4E19-9F49-8D09EA860EAE}"/>
              </a:ext>
            </a:extLst>
          </p:cNvPr>
          <p:cNvSpPr txBox="1"/>
          <p:nvPr/>
        </p:nvSpPr>
        <p:spPr>
          <a:xfrm>
            <a:off x="7682348" y="3918669"/>
            <a:ext cx="347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Is the </a:t>
            </a:r>
            <a:r>
              <a:rPr lang="en-029" b="1" dirty="0">
                <a:solidFill>
                  <a:srgbClr val="5CB1D6"/>
                </a:solidFill>
              </a:rPr>
              <a:t>space button </a:t>
            </a:r>
            <a:r>
              <a:rPr lang="en-029" dirty="0"/>
              <a:t>pressed?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B03214-914B-4A7D-90D7-461581523A6D}"/>
              </a:ext>
            </a:extLst>
          </p:cNvPr>
          <p:cNvSpPr txBox="1"/>
          <p:nvPr/>
        </p:nvSpPr>
        <p:spPr>
          <a:xfrm>
            <a:off x="4902862" y="4577382"/>
            <a:ext cx="317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b="1" dirty="0">
                <a:solidFill>
                  <a:srgbClr val="59C059"/>
                </a:solidFill>
              </a:rPr>
              <a:t>Operator </a:t>
            </a:r>
            <a:r>
              <a:rPr lang="en-029" dirty="0"/>
              <a:t>blocks: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7B03AB-67A1-4AD4-8AA8-A86040F279CD}"/>
              </a:ext>
            </a:extLst>
          </p:cNvPr>
          <p:cNvSpPr txBox="1"/>
          <p:nvPr/>
        </p:nvSpPr>
        <p:spPr>
          <a:xfrm>
            <a:off x="7682350" y="5006571"/>
            <a:ext cx="3476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Is something is </a:t>
            </a:r>
            <a:r>
              <a:rPr lang="en-029" b="1" dirty="0">
                <a:solidFill>
                  <a:srgbClr val="59C059"/>
                </a:solidFill>
              </a:rPr>
              <a:t>greater than</a:t>
            </a:r>
            <a:r>
              <a:rPr lang="en-029" dirty="0"/>
              <a:t>, </a:t>
            </a:r>
            <a:r>
              <a:rPr lang="en-029" b="1" dirty="0">
                <a:solidFill>
                  <a:srgbClr val="59C059"/>
                </a:solidFill>
              </a:rPr>
              <a:t>less than</a:t>
            </a:r>
            <a:r>
              <a:rPr lang="en-029" dirty="0"/>
              <a:t>, or </a:t>
            </a:r>
            <a:r>
              <a:rPr lang="en-029" b="1" dirty="0">
                <a:solidFill>
                  <a:srgbClr val="59C059"/>
                </a:solidFill>
              </a:rPr>
              <a:t>equal to </a:t>
            </a:r>
            <a:r>
              <a:rPr lang="en-029" dirty="0"/>
              <a:t>something (like number 50)?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B86967-C364-4A7A-8FCD-51605C1D65B7}"/>
              </a:ext>
            </a:extLst>
          </p:cNvPr>
          <p:cNvCxnSpPr>
            <a:cxnSpLocks/>
          </p:cNvCxnSpPr>
          <p:nvPr/>
        </p:nvCxnSpPr>
        <p:spPr>
          <a:xfrm flipH="1" flipV="1">
            <a:off x="1574801" y="3459183"/>
            <a:ext cx="3751688" cy="46705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AF9E43-36EE-4EB6-AC49-6FE27C957B06}"/>
              </a:ext>
            </a:extLst>
          </p:cNvPr>
          <p:cNvCxnSpPr>
            <a:cxnSpLocks/>
          </p:cNvCxnSpPr>
          <p:nvPr/>
        </p:nvCxnSpPr>
        <p:spPr>
          <a:xfrm flipH="1">
            <a:off x="1681231" y="3923803"/>
            <a:ext cx="3645258" cy="45367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AB7C17-3777-4951-AF6B-E989348DD94F}"/>
              </a:ext>
            </a:extLst>
          </p:cNvPr>
          <p:cNvCxnSpPr>
            <a:cxnSpLocks/>
          </p:cNvCxnSpPr>
          <p:nvPr/>
        </p:nvCxnSpPr>
        <p:spPr>
          <a:xfrm flipH="1">
            <a:off x="3817267" y="3889689"/>
            <a:ext cx="1534903" cy="116392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B7B815-8A37-4CFB-9890-8B750688CF3D}"/>
              </a:ext>
            </a:extLst>
          </p:cNvPr>
          <p:cNvCxnSpPr>
            <a:cxnSpLocks/>
          </p:cNvCxnSpPr>
          <p:nvPr/>
        </p:nvCxnSpPr>
        <p:spPr>
          <a:xfrm flipH="1" flipV="1">
            <a:off x="1708831" y="3453517"/>
            <a:ext cx="3908680" cy="19164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A0AD98-EA4D-41AA-80A5-06D2889BF16D}"/>
              </a:ext>
            </a:extLst>
          </p:cNvPr>
          <p:cNvCxnSpPr>
            <a:cxnSpLocks/>
          </p:cNvCxnSpPr>
          <p:nvPr/>
        </p:nvCxnSpPr>
        <p:spPr>
          <a:xfrm flipH="1" flipV="1">
            <a:off x="1681231" y="4453414"/>
            <a:ext cx="3950704" cy="9407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A9B149C-7DA3-4CEE-AB4E-9CD9C90AABEB}"/>
              </a:ext>
            </a:extLst>
          </p:cNvPr>
          <p:cNvCxnSpPr>
            <a:cxnSpLocks/>
          </p:cNvCxnSpPr>
          <p:nvPr/>
        </p:nvCxnSpPr>
        <p:spPr>
          <a:xfrm flipH="1" flipV="1">
            <a:off x="3886579" y="5194711"/>
            <a:ext cx="1745356" cy="23854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EEE5BBA5-B939-4287-8BB5-22E94C581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715" y="4873720"/>
            <a:ext cx="1189251" cy="129480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C42D693-9251-46A5-AC60-89F7E4D85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4240" y="3227172"/>
            <a:ext cx="2416439" cy="45106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463B864-EDD8-4A51-9B44-715374439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489" y="3888022"/>
            <a:ext cx="2281872" cy="4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45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xample_3c">
            <a:hlinkClick r:id="" action="ppaction://media"/>
            <a:extLst>
              <a:ext uri="{FF2B5EF4-FFF2-40B4-BE49-F238E27FC236}">
                <a16:creationId xmlns:a16="http://schemas.microsoft.com/office/drawing/2014/main" id="{0133D3C0-D4A2-4007-9221-6DDBBA4AD1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0214"/>
            <a:ext cx="4208175" cy="3491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72D55AA-AA2C-489B-808A-6783836F9D29}"/>
              </a:ext>
            </a:extLst>
          </p:cNvPr>
          <p:cNvSpPr/>
          <p:nvPr/>
        </p:nvSpPr>
        <p:spPr>
          <a:xfrm>
            <a:off x="5943600" y="3493588"/>
            <a:ext cx="1223222" cy="33775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BADE0E-CB0B-4C17-843E-3C69C80C8572}"/>
              </a:ext>
            </a:extLst>
          </p:cNvPr>
          <p:cNvSpPr txBox="1"/>
          <p:nvPr/>
        </p:nvSpPr>
        <p:spPr>
          <a:xfrm>
            <a:off x="838200" y="1701801"/>
            <a:ext cx="5871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Using the </a:t>
            </a:r>
            <a:r>
              <a:rPr lang="en-029" b="1" dirty="0">
                <a:solidFill>
                  <a:srgbClr val="5CB1D6"/>
                </a:solidFill>
              </a:rPr>
              <a:t>ask</a:t>
            </a:r>
            <a:r>
              <a:rPr lang="en-029" dirty="0"/>
              <a:t> command with the </a:t>
            </a:r>
            <a:r>
              <a:rPr lang="en-029" b="1" dirty="0">
                <a:solidFill>
                  <a:srgbClr val="5CB1D6"/>
                </a:solidFill>
              </a:rPr>
              <a:t>answer variable</a:t>
            </a:r>
            <a:r>
              <a:rPr lang="en-029" dirty="0"/>
              <a:t>, Scratch asks about your favourite colour…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C78232-7ECF-4865-9DC1-BA5281E36E72}"/>
              </a:ext>
            </a:extLst>
          </p:cNvPr>
          <p:cNvSpPr txBox="1"/>
          <p:nvPr/>
        </p:nvSpPr>
        <p:spPr>
          <a:xfrm>
            <a:off x="6709621" y="5363092"/>
            <a:ext cx="497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029" dirty="0"/>
              <a:t>… and Scratch gives a different answer based on what you say (</a:t>
            </a:r>
            <a:r>
              <a:rPr lang="en-029" b="1" dirty="0">
                <a:solidFill>
                  <a:srgbClr val="FFAB19"/>
                </a:solidFill>
              </a:rPr>
              <a:t>condition</a:t>
            </a:r>
            <a:r>
              <a:rPr lang="en-029" dirty="0"/>
              <a:t>)!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8375F-42DA-4EBC-916E-ECD258B3A1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37676" y="2359245"/>
            <a:ext cx="4487448" cy="30520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D65ED4-3CDA-4AC0-A534-69CB9E6A4C46}"/>
              </a:ext>
            </a:extLst>
          </p:cNvPr>
          <p:cNvSpPr txBox="1"/>
          <p:nvPr/>
        </p:nvSpPr>
        <p:spPr>
          <a:xfrm>
            <a:off x="2073149" y="5435074"/>
            <a:ext cx="4292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(We use the </a:t>
            </a:r>
            <a:r>
              <a:rPr lang="en-029" b="1" dirty="0">
                <a:solidFill>
                  <a:srgbClr val="59C059"/>
                </a:solidFill>
              </a:rPr>
              <a:t>equals operator block </a:t>
            </a:r>
            <a:r>
              <a:rPr lang="en-029" dirty="0"/>
              <a:t>to check if the </a:t>
            </a:r>
            <a:r>
              <a:rPr lang="en-029" b="1" dirty="0">
                <a:solidFill>
                  <a:srgbClr val="5CB1D6"/>
                </a:solidFill>
              </a:rPr>
              <a:t>answer </a:t>
            </a:r>
            <a:r>
              <a:rPr lang="en-029" dirty="0"/>
              <a:t>is equal to “red”)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322883-D72D-47B8-90C7-6BDC794033C3}"/>
              </a:ext>
            </a:extLst>
          </p:cNvPr>
          <p:cNvCxnSpPr>
            <a:cxnSpLocks/>
          </p:cNvCxnSpPr>
          <p:nvPr/>
        </p:nvCxnSpPr>
        <p:spPr>
          <a:xfrm flipH="1" flipV="1">
            <a:off x="4038600" y="3831339"/>
            <a:ext cx="977901" cy="153175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6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1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708" y="1886260"/>
            <a:ext cx="9712792" cy="94204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029" b="1" dirty="0">
                <a:solidFill>
                  <a:srgbClr val="FFAB19"/>
                </a:solidFill>
              </a:rPr>
              <a:t>Loops </a:t>
            </a:r>
            <a:r>
              <a:rPr lang="en-029" dirty="0"/>
              <a:t>are useful to do something repeatedly or to wait until something happens.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B867B-1764-42CD-BB03-0CCC013EDA6B}"/>
              </a:ext>
            </a:extLst>
          </p:cNvPr>
          <p:cNvSpPr txBox="1"/>
          <p:nvPr/>
        </p:nvSpPr>
        <p:spPr>
          <a:xfrm>
            <a:off x="4038600" y="3091934"/>
            <a:ext cx="439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Repeat whatever is inside </a:t>
            </a:r>
            <a:r>
              <a:rPr lang="en-029" dirty="0">
                <a:solidFill>
                  <a:srgbClr val="FFAB19"/>
                </a:solidFill>
              </a:rPr>
              <a:t>10 times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068B13-47BB-4889-9233-24D9D00B2BC4}"/>
              </a:ext>
            </a:extLst>
          </p:cNvPr>
          <p:cNvSpPr txBox="1"/>
          <p:nvPr/>
        </p:nvSpPr>
        <p:spPr>
          <a:xfrm>
            <a:off x="4038600" y="4369736"/>
            <a:ext cx="66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Repeat whatever is inside </a:t>
            </a:r>
            <a:r>
              <a:rPr lang="en-029" dirty="0">
                <a:solidFill>
                  <a:srgbClr val="FFAB19"/>
                </a:solidFill>
              </a:rPr>
              <a:t>forever</a:t>
            </a:r>
            <a:r>
              <a:rPr lang="en-029" dirty="0"/>
              <a:t> (until you stop the program)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0D10FA-1283-4C79-8174-CC3BD8C95F53}"/>
              </a:ext>
            </a:extLst>
          </p:cNvPr>
          <p:cNvSpPr txBox="1"/>
          <p:nvPr/>
        </p:nvSpPr>
        <p:spPr>
          <a:xfrm>
            <a:off x="4038601" y="5566346"/>
            <a:ext cx="681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Repeat whatever is inside forever </a:t>
            </a:r>
            <a:r>
              <a:rPr lang="en-029" dirty="0">
                <a:solidFill>
                  <a:srgbClr val="FFAB19"/>
                </a:solidFill>
              </a:rPr>
              <a:t>until a condition is true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5A02EA-9BB9-4157-9400-E1100FC3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98" y="2828307"/>
            <a:ext cx="1479502" cy="352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42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Let’s learn how to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example_3d">
            <a:hlinkClick r:id="" action="ppaction://media"/>
            <a:extLst>
              <a:ext uri="{FF2B5EF4-FFF2-40B4-BE49-F238E27FC236}">
                <a16:creationId xmlns:a16="http://schemas.microsoft.com/office/drawing/2014/main" id="{CFB54768-DB43-469D-9028-B828F4378B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9225" y="1709288"/>
            <a:ext cx="6762750" cy="3895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EC754-0A93-475A-AACE-85D552E629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08" t="9499" r="7506" b="5915"/>
          <a:stretch/>
        </p:blipFill>
        <p:spPr>
          <a:xfrm>
            <a:off x="838200" y="2446415"/>
            <a:ext cx="2864104" cy="242146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C14CD5B-8E40-4F27-B1DA-BC37562B14FA}"/>
              </a:ext>
            </a:extLst>
          </p:cNvPr>
          <p:cNvSpPr/>
          <p:nvPr/>
        </p:nvSpPr>
        <p:spPr>
          <a:xfrm>
            <a:off x="4326770" y="3488274"/>
            <a:ext cx="655652" cy="33775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CA9A8-F985-4403-B168-1F2908574926}"/>
              </a:ext>
            </a:extLst>
          </p:cNvPr>
          <p:cNvSpPr txBox="1"/>
          <p:nvPr/>
        </p:nvSpPr>
        <p:spPr>
          <a:xfrm>
            <a:off x="539496" y="1690688"/>
            <a:ext cx="439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By using the </a:t>
            </a:r>
            <a:r>
              <a:rPr lang="en-029" b="1" dirty="0">
                <a:solidFill>
                  <a:srgbClr val="FFAB19"/>
                </a:solidFill>
              </a:rPr>
              <a:t>forever</a:t>
            </a:r>
            <a:r>
              <a:rPr lang="en-029" b="1" dirty="0"/>
              <a:t> </a:t>
            </a:r>
            <a:r>
              <a:rPr lang="en-029" dirty="0"/>
              <a:t>block, we make whatever goes inside repeat forever…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CF6198-682A-414D-BBA0-883AB542D84D}"/>
              </a:ext>
            </a:extLst>
          </p:cNvPr>
          <p:cNvSpPr txBox="1"/>
          <p:nvPr/>
        </p:nvSpPr>
        <p:spPr>
          <a:xfrm>
            <a:off x="1066800" y="4958682"/>
            <a:ext cx="576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Here, we make Scratch the cat </a:t>
            </a:r>
            <a:r>
              <a:rPr lang="en-029" b="1" dirty="0">
                <a:solidFill>
                  <a:srgbClr val="CF63CF"/>
                </a:solidFill>
              </a:rPr>
              <a:t>meow</a:t>
            </a:r>
            <a:r>
              <a:rPr lang="en-029" dirty="0"/>
              <a:t> until we make the program stop (using </a:t>
            </a:r>
            <a:r>
              <a:rPr lang="en-029" b="1" dirty="0">
                <a:solidFill>
                  <a:srgbClr val="FF404A"/>
                </a:solidFill>
              </a:rPr>
              <a:t>stop</a:t>
            </a:r>
            <a:r>
              <a:rPr lang="en-029" dirty="0"/>
              <a:t> button).</a:t>
            </a:r>
          </a:p>
        </p:txBody>
      </p:sp>
    </p:spTree>
    <p:extLst>
      <p:ext uri="{BB962C8B-B14F-4D97-AF65-F5344CB8AC3E}">
        <p14:creationId xmlns:p14="http://schemas.microsoft.com/office/powerpoint/2010/main" val="62891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922251" y="5747141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8909201" y="4414847"/>
            <a:ext cx="1621177" cy="15020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2504A1-97B9-4C93-8F26-086C400E2DD7}"/>
              </a:ext>
            </a:extLst>
          </p:cNvPr>
          <p:cNvSpPr/>
          <p:nvPr/>
        </p:nvSpPr>
        <p:spPr>
          <a:xfrm>
            <a:off x="7778572" y="583212"/>
            <a:ext cx="2261259" cy="22164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pic>
        <p:nvPicPr>
          <p:cNvPr id="8" name="task_3">
            <a:hlinkClick r:id="" action="ppaction://media"/>
            <a:extLst>
              <a:ext uri="{FF2B5EF4-FFF2-40B4-BE49-F238E27FC236}">
                <a16:creationId xmlns:a16="http://schemas.microsoft.com/office/drawing/2014/main" id="{4041B103-DB2A-4A73-A871-AABC79F005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2139"/>
            <a:ext cx="4208176" cy="3491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3: Popping Bubbles!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2C1A-0649-4674-8A95-537871F63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6034024" cy="3859742"/>
          </a:xfrm>
        </p:spPr>
        <p:txBody>
          <a:bodyPr>
            <a:normAutofit/>
          </a:bodyPr>
          <a:lstStyle/>
          <a:p>
            <a:r>
              <a:rPr lang="en-029" u="sng" dirty="0"/>
              <a:t>Next task:</a:t>
            </a:r>
            <a:r>
              <a:rPr lang="en-029" dirty="0"/>
              <a:t> we are going to write a simple program to pop bubbles.</a:t>
            </a:r>
          </a:p>
          <a:p>
            <a:endParaRPr lang="en-029" dirty="0"/>
          </a:p>
          <a:p>
            <a:r>
              <a:rPr lang="en-029" dirty="0"/>
              <a:t>If you </a:t>
            </a:r>
            <a:r>
              <a:rPr lang="en-029" b="1" dirty="0">
                <a:solidFill>
                  <a:srgbClr val="5CB1D6"/>
                </a:solidFill>
              </a:rPr>
              <a:t>press the space button</a:t>
            </a:r>
            <a:r>
              <a:rPr lang="en-029" dirty="0"/>
              <a:t>, a </a:t>
            </a:r>
            <a:r>
              <a:rPr lang="en-029" b="1" dirty="0">
                <a:solidFill>
                  <a:srgbClr val="CF63CF"/>
                </a:solidFill>
              </a:rPr>
              <a:t>bubble popping sound will play</a:t>
            </a:r>
            <a:r>
              <a:rPr lang="en-029" dirty="0"/>
              <a:t>.</a:t>
            </a:r>
          </a:p>
          <a:p>
            <a:pPr lvl="1"/>
            <a:r>
              <a:rPr lang="en-029" dirty="0"/>
              <a:t>You need to write code that will keep running </a:t>
            </a:r>
            <a:r>
              <a:rPr lang="en-029" b="1" dirty="0">
                <a:solidFill>
                  <a:srgbClr val="FFAB19"/>
                </a:solidFill>
              </a:rPr>
              <a:t>forever</a:t>
            </a:r>
            <a:r>
              <a:rPr lang="en-029" dirty="0"/>
              <a:t>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54FE-56A9-4859-9332-253793B31219}"/>
              </a:ext>
            </a:extLst>
          </p:cNvPr>
          <p:cNvSpPr txBox="1"/>
          <p:nvPr/>
        </p:nvSpPr>
        <p:spPr>
          <a:xfrm>
            <a:off x="7491016" y="53194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This is what you could get!</a:t>
            </a:r>
          </a:p>
        </p:txBody>
      </p:sp>
    </p:spTree>
    <p:extLst>
      <p:ext uri="{BB962C8B-B14F-4D97-AF65-F5344CB8AC3E}">
        <p14:creationId xmlns:p14="http://schemas.microsoft.com/office/powerpoint/2010/main" val="6278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922251" y="5747141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8909201" y="4414847"/>
            <a:ext cx="1621177" cy="15020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2504A1-97B9-4C93-8F26-086C400E2DD7}"/>
              </a:ext>
            </a:extLst>
          </p:cNvPr>
          <p:cNvSpPr/>
          <p:nvPr/>
        </p:nvSpPr>
        <p:spPr>
          <a:xfrm>
            <a:off x="7778572" y="583212"/>
            <a:ext cx="2261259" cy="22164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pic>
        <p:nvPicPr>
          <p:cNvPr id="8" name="task_3">
            <a:hlinkClick r:id="" action="ppaction://media"/>
            <a:extLst>
              <a:ext uri="{FF2B5EF4-FFF2-40B4-BE49-F238E27FC236}">
                <a16:creationId xmlns:a16="http://schemas.microsoft.com/office/drawing/2014/main" id="{4041B103-DB2A-4A73-A871-AABC79F005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2139"/>
            <a:ext cx="4208176" cy="3491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3: Popping Bubbles!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2C1A-0649-4674-8A95-537871F63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5" y="1911095"/>
            <a:ext cx="6264754" cy="4581779"/>
          </a:xfrm>
        </p:spPr>
        <p:txBody>
          <a:bodyPr>
            <a:normAutofit/>
          </a:bodyPr>
          <a:lstStyle/>
          <a:p>
            <a:r>
              <a:rPr lang="en-029" dirty="0"/>
              <a:t>If you </a:t>
            </a:r>
            <a:r>
              <a:rPr lang="en-029" b="1" dirty="0">
                <a:solidFill>
                  <a:srgbClr val="5CB1D6"/>
                </a:solidFill>
              </a:rPr>
              <a:t>press the space button</a:t>
            </a:r>
            <a:r>
              <a:rPr lang="en-029" dirty="0"/>
              <a:t>, a </a:t>
            </a:r>
            <a:r>
              <a:rPr lang="en-029" b="1" dirty="0">
                <a:solidFill>
                  <a:srgbClr val="CF63CF"/>
                </a:solidFill>
              </a:rPr>
              <a:t>bubble popping sound will play</a:t>
            </a:r>
            <a:r>
              <a:rPr lang="en-029" dirty="0"/>
              <a:t>.</a:t>
            </a:r>
          </a:p>
          <a:p>
            <a:endParaRPr lang="en-029" dirty="0"/>
          </a:p>
          <a:p>
            <a:r>
              <a:rPr lang="en-029" dirty="0"/>
              <a:t>Hints:</a:t>
            </a:r>
          </a:p>
          <a:p>
            <a:pPr marL="914400" lvl="1" indent="-457200">
              <a:buAutoNum type="arabicPeriod"/>
            </a:pPr>
            <a:r>
              <a:rPr lang="en-029" dirty="0"/>
              <a:t>You need to write code that will keep running </a:t>
            </a:r>
            <a:r>
              <a:rPr lang="en-029" b="1" dirty="0">
                <a:solidFill>
                  <a:srgbClr val="FFAB19"/>
                </a:solidFill>
              </a:rPr>
              <a:t>forever</a:t>
            </a:r>
            <a:r>
              <a:rPr lang="en-029" dirty="0"/>
              <a:t>. </a:t>
            </a:r>
          </a:p>
          <a:p>
            <a:pPr marL="914400" lvl="1" indent="-457200">
              <a:buAutoNum type="arabicPeriod"/>
            </a:pPr>
            <a:r>
              <a:rPr lang="en-029" dirty="0"/>
              <a:t>What condition block can be used to tell if the </a:t>
            </a:r>
            <a:r>
              <a:rPr lang="en-029" b="1" dirty="0">
                <a:solidFill>
                  <a:srgbClr val="5CB1D6"/>
                </a:solidFill>
              </a:rPr>
              <a:t>space button is pressed</a:t>
            </a:r>
            <a:r>
              <a:rPr lang="en-029" dirty="0"/>
              <a:t>?</a:t>
            </a:r>
          </a:p>
          <a:p>
            <a:pPr marL="914400" lvl="1" indent="-457200">
              <a:buAutoNum type="arabicPeriod"/>
            </a:pPr>
            <a:r>
              <a:rPr lang="en-029" dirty="0"/>
              <a:t>You can add a </a:t>
            </a:r>
            <a:r>
              <a:rPr lang="en-029" b="1" dirty="0">
                <a:solidFill>
                  <a:srgbClr val="9966FF"/>
                </a:solidFill>
              </a:rPr>
              <a:t>say block </a:t>
            </a:r>
            <a:r>
              <a:rPr lang="en-029" dirty="0"/>
              <a:t>before the </a:t>
            </a:r>
            <a:r>
              <a:rPr lang="en-029" b="1" dirty="0">
                <a:solidFill>
                  <a:srgbClr val="CF63CF"/>
                </a:solidFill>
              </a:rPr>
              <a:t>popping sound </a:t>
            </a:r>
            <a:r>
              <a:rPr lang="en-029" dirty="0"/>
              <a:t>(change to 0.1 seconds).</a:t>
            </a:r>
          </a:p>
          <a:p>
            <a:pPr marL="457200" lvl="1" indent="0">
              <a:buNone/>
            </a:pPr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54FE-56A9-4859-9332-253793B31219}"/>
              </a:ext>
            </a:extLst>
          </p:cNvPr>
          <p:cNvSpPr txBox="1"/>
          <p:nvPr/>
        </p:nvSpPr>
        <p:spPr>
          <a:xfrm>
            <a:off x="7491016" y="53194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This is what you could get!</a:t>
            </a:r>
          </a:p>
        </p:txBody>
      </p:sp>
    </p:spTree>
    <p:extLst>
      <p:ext uri="{BB962C8B-B14F-4D97-AF65-F5344CB8AC3E}">
        <p14:creationId xmlns:p14="http://schemas.microsoft.com/office/powerpoint/2010/main" val="20615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1523CE-2CED-4717-9B75-C40949327519}"/>
              </a:ext>
            </a:extLst>
          </p:cNvPr>
          <p:cNvCxnSpPr>
            <a:cxnSpLocks/>
            <a:stCxn id="24" idx="0"/>
          </p:cNvCxnSpPr>
          <p:nvPr/>
        </p:nvCxnSpPr>
        <p:spPr>
          <a:xfrm rot="16200000" flipV="1">
            <a:off x="4290783" y="3056324"/>
            <a:ext cx="1906538" cy="2723213"/>
          </a:xfrm>
          <a:prstGeom prst="bent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922251" y="5747141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8909201" y="4414847"/>
            <a:ext cx="1621177" cy="15020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2504A1-97B9-4C93-8F26-086C400E2DD7}"/>
              </a:ext>
            </a:extLst>
          </p:cNvPr>
          <p:cNvSpPr/>
          <p:nvPr/>
        </p:nvSpPr>
        <p:spPr>
          <a:xfrm>
            <a:off x="7778572" y="583212"/>
            <a:ext cx="2261259" cy="22164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pic>
        <p:nvPicPr>
          <p:cNvPr id="8" name="task_3">
            <a:hlinkClick r:id="" action="ppaction://media"/>
            <a:extLst>
              <a:ext uri="{FF2B5EF4-FFF2-40B4-BE49-F238E27FC236}">
                <a16:creationId xmlns:a16="http://schemas.microsoft.com/office/drawing/2014/main" id="{4041B103-DB2A-4A73-A871-AABC79F005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2139"/>
            <a:ext cx="4208176" cy="3491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3: Popping Bubbles!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54FE-56A9-4859-9332-253793B31219}"/>
              </a:ext>
            </a:extLst>
          </p:cNvPr>
          <p:cNvSpPr txBox="1"/>
          <p:nvPr/>
        </p:nvSpPr>
        <p:spPr>
          <a:xfrm>
            <a:off x="7491016" y="53194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This is what you could get!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8AC1D3-FCE8-4CEC-91E8-2F8631B43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76" y="2356411"/>
            <a:ext cx="2972215" cy="1667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AE3A4A-835B-43B5-872E-6C20EC6EA698}"/>
              </a:ext>
            </a:extLst>
          </p:cNvPr>
          <p:cNvSpPr txBox="1"/>
          <p:nvPr/>
        </p:nvSpPr>
        <p:spPr>
          <a:xfrm>
            <a:off x="539496" y="1690688"/>
            <a:ext cx="439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First, we make a </a:t>
            </a:r>
            <a:r>
              <a:rPr lang="en-029" b="1" dirty="0">
                <a:solidFill>
                  <a:srgbClr val="FFAB19"/>
                </a:solidFill>
              </a:rPr>
              <a:t>condition</a:t>
            </a:r>
            <a:r>
              <a:rPr lang="en-029" b="1" dirty="0"/>
              <a:t> </a:t>
            </a:r>
            <a:r>
              <a:rPr lang="en-029" dirty="0"/>
              <a:t>block, where it checks if the </a:t>
            </a:r>
            <a:r>
              <a:rPr lang="en-029" b="1" dirty="0">
                <a:solidFill>
                  <a:srgbClr val="5CB1D6"/>
                </a:solidFill>
              </a:rPr>
              <a:t>space button is pressed</a:t>
            </a:r>
            <a:r>
              <a:rPr lang="en-029" dirty="0"/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020532-E450-4412-807C-C7F42579117A}"/>
              </a:ext>
            </a:extLst>
          </p:cNvPr>
          <p:cNvSpPr txBox="1"/>
          <p:nvPr/>
        </p:nvSpPr>
        <p:spPr>
          <a:xfrm>
            <a:off x="539495" y="4137363"/>
            <a:ext cx="490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We can add a part for Scratch to </a:t>
            </a:r>
            <a:r>
              <a:rPr lang="en-029" b="1" dirty="0">
                <a:solidFill>
                  <a:srgbClr val="9966FF"/>
                </a:solidFill>
              </a:rPr>
              <a:t>say “Pop!”</a:t>
            </a:r>
            <a:r>
              <a:rPr lang="en-029" dirty="0"/>
              <a:t> :</a:t>
            </a:r>
            <a:endParaRPr lang="en-029" b="1" dirty="0">
              <a:solidFill>
                <a:srgbClr val="9966FF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5D061D-8543-4E9B-8980-A3D143EE5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531" y="4530548"/>
            <a:ext cx="2619741" cy="6954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4B5A6A-04E2-4843-A155-7B19C0D276AB}"/>
              </a:ext>
            </a:extLst>
          </p:cNvPr>
          <p:cNvSpPr txBox="1"/>
          <p:nvPr/>
        </p:nvSpPr>
        <p:spPr>
          <a:xfrm>
            <a:off x="541378" y="5519531"/>
            <a:ext cx="4787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029" dirty="0"/>
              <a:t>Now we add a block to play the Pop sound:</a:t>
            </a:r>
            <a:endParaRPr lang="en-029" b="1" dirty="0">
              <a:solidFill>
                <a:srgbClr val="9966FF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753DCE-8DC0-4477-BF14-CBA3104C6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5314" y="5371200"/>
            <a:ext cx="2600688" cy="666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31906F-50B9-4B6D-BC65-07D0650942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673"/>
          <a:stretch/>
        </p:blipFill>
        <p:spPr>
          <a:xfrm>
            <a:off x="4612094" y="2425463"/>
            <a:ext cx="2665113" cy="46532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158440-E278-45F0-B4E5-7C0A26860F17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881735" y="2658127"/>
            <a:ext cx="730359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1">
            <a:extLst>
              <a:ext uri="{FF2B5EF4-FFF2-40B4-BE49-F238E27FC236}">
                <a16:creationId xmlns:a16="http://schemas.microsoft.com/office/drawing/2014/main" id="{5225BCA2-75C3-44A8-9B5A-95D6C748B450}"/>
              </a:ext>
            </a:extLst>
          </p:cNvPr>
          <p:cNvCxnSpPr>
            <a:cxnSpLocks/>
            <a:stCxn id="20" idx="3"/>
          </p:cNvCxnSpPr>
          <p:nvPr/>
        </p:nvCxnSpPr>
        <p:spPr>
          <a:xfrm flipH="1" flipV="1">
            <a:off x="3991913" y="3040584"/>
            <a:ext cx="730359" cy="1837675"/>
          </a:xfrm>
          <a:prstGeom prst="bentConnector4">
            <a:avLst>
              <a:gd name="adj1" fmla="val -215620"/>
              <a:gd name="adj2" fmla="val 100235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71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922251" y="5747141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8909201" y="4414847"/>
            <a:ext cx="1621177" cy="15020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2504A1-97B9-4C93-8F26-086C400E2DD7}"/>
              </a:ext>
            </a:extLst>
          </p:cNvPr>
          <p:cNvSpPr/>
          <p:nvPr/>
        </p:nvSpPr>
        <p:spPr>
          <a:xfrm>
            <a:off x="7778572" y="583212"/>
            <a:ext cx="2261259" cy="22164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pic>
        <p:nvPicPr>
          <p:cNvPr id="8" name="task_3">
            <a:hlinkClick r:id="" action="ppaction://media"/>
            <a:extLst>
              <a:ext uri="{FF2B5EF4-FFF2-40B4-BE49-F238E27FC236}">
                <a16:creationId xmlns:a16="http://schemas.microsoft.com/office/drawing/2014/main" id="{4041B103-DB2A-4A73-A871-AABC79F005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29" y="1692139"/>
            <a:ext cx="4208176" cy="3491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3: Popping Bubbles!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54FE-56A9-4859-9332-253793B31219}"/>
              </a:ext>
            </a:extLst>
          </p:cNvPr>
          <p:cNvSpPr txBox="1"/>
          <p:nvPr/>
        </p:nvSpPr>
        <p:spPr>
          <a:xfrm>
            <a:off x="2260600" y="5493700"/>
            <a:ext cx="767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And finally we get this! Try it yourself if you did not get this done.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E3A4A-835B-43B5-872E-6C20EC6EA698}"/>
              </a:ext>
            </a:extLst>
          </p:cNvPr>
          <p:cNvSpPr txBox="1"/>
          <p:nvPr/>
        </p:nvSpPr>
        <p:spPr>
          <a:xfrm>
            <a:off x="539496" y="1690688"/>
            <a:ext cx="439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Now, we add this part inside of a loop: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A7AF9-9F0E-4D31-99EF-3DB5AE5F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444" y="2060020"/>
            <a:ext cx="3319271" cy="3009137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CF58DFB1-D995-452B-9048-6EA58C00CE9C}"/>
              </a:ext>
            </a:extLst>
          </p:cNvPr>
          <p:cNvSpPr/>
          <p:nvPr/>
        </p:nvSpPr>
        <p:spPr>
          <a:xfrm>
            <a:off x="5943600" y="3493588"/>
            <a:ext cx="1223222" cy="33775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311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9B9F33B-F0CC-4410-85D0-1B957DF4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649546" cy="1325563"/>
          </a:xfrm>
        </p:spPr>
        <p:txBody>
          <a:bodyPr>
            <a:normAutofit/>
          </a:bodyPr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029" sz="2400"/>
              <a:t>We learned quite a lot so far..</a:t>
            </a:r>
          </a:p>
          <a:p>
            <a:pPr lvl="1"/>
            <a:r>
              <a:rPr lang="en-029" dirty="0"/>
              <a:t>Output blocks can be used to give information to a user.</a:t>
            </a:r>
          </a:p>
          <a:p>
            <a:pPr lvl="1"/>
            <a:r>
              <a:rPr lang="en-029" dirty="0"/>
              <a:t>Input blocks can be used to give information to a program.</a:t>
            </a:r>
          </a:p>
          <a:p>
            <a:pPr lvl="1"/>
            <a:r>
              <a:rPr lang="en-029" dirty="0"/>
              <a:t>Control blocks can be used to check if certain conditions are true or false.</a:t>
            </a:r>
          </a:p>
          <a:p>
            <a:pPr lvl="1"/>
            <a:r>
              <a:rPr lang="en-029" dirty="0"/>
              <a:t>Loops can be used to keep a program running under certain conditions.</a:t>
            </a:r>
          </a:p>
          <a:p>
            <a:endParaRPr lang="en-029" sz="24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700688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8F11A87-54B3-49E6-BD8F-7F578274A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19558" y="852372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3881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275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65692" y="6356350"/>
            <a:ext cx="2565869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00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67,088 Programming Illustrations &amp;amp; Clip Art - iStock">
            <a:extLst>
              <a:ext uri="{FF2B5EF4-FFF2-40B4-BE49-F238E27FC236}">
                <a16:creationId xmlns:a16="http://schemas.microsoft.com/office/drawing/2014/main" id="{CBED40FC-1212-4F52-9BA6-A140DE91F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2" r="4772"/>
          <a:stretch/>
        </p:blipFill>
        <p:spPr bwMode="auto">
          <a:xfrm>
            <a:off x="6723882" y="4801551"/>
            <a:ext cx="2587352" cy="2056450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c 80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54998">
            <a:off x="6055857" y="4209253"/>
            <a:ext cx="3868217" cy="3868217"/>
          </a:xfrm>
          <a:prstGeom prst="arc">
            <a:avLst>
              <a:gd name="adj1" fmla="val 16200000"/>
              <a:gd name="adj2" fmla="val 20479261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578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7AA7B56-62FD-4530-ADEB-F8DA6E5221D5}"/>
              </a:ext>
            </a:extLst>
          </p:cNvPr>
          <p:cNvSpPr/>
          <p:nvPr/>
        </p:nvSpPr>
        <p:spPr>
          <a:xfrm>
            <a:off x="7800011" y="565215"/>
            <a:ext cx="2256177" cy="22480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881DCE9-E73E-4737-9462-7D438994272A}"/>
              </a:ext>
            </a:extLst>
          </p:cNvPr>
          <p:cNvSpPr/>
          <p:nvPr/>
        </p:nvSpPr>
        <p:spPr>
          <a:xfrm>
            <a:off x="10056188" y="4416298"/>
            <a:ext cx="1621177" cy="15020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03CDA-2469-4570-BD8F-0E8A0F1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1652504" cy="1325563"/>
          </a:xfrm>
        </p:spPr>
        <p:txBody>
          <a:bodyPr/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C8FCC-7C1F-4BF9-9C38-0D2754346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22" y="1995582"/>
            <a:ext cx="6069278" cy="3922744"/>
          </a:xfrm>
        </p:spPr>
        <p:txBody>
          <a:bodyPr>
            <a:normAutofit lnSpcReduction="10000"/>
          </a:bodyPr>
          <a:lstStyle/>
          <a:p>
            <a:r>
              <a:rPr lang="en-029" dirty="0"/>
              <a:t>How about </a:t>
            </a:r>
            <a:r>
              <a:rPr lang="en-029" u="sng" dirty="0"/>
              <a:t>video games</a:t>
            </a:r>
            <a:r>
              <a:rPr lang="en-029" dirty="0"/>
              <a:t>?</a:t>
            </a:r>
          </a:p>
          <a:p>
            <a:endParaRPr lang="en-029" dirty="0"/>
          </a:p>
          <a:p>
            <a:r>
              <a:rPr lang="en-029" dirty="0"/>
              <a:t>We can use </a:t>
            </a:r>
            <a:r>
              <a:rPr lang="en-029" b="1" dirty="0">
                <a:solidFill>
                  <a:srgbClr val="FFAB19"/>
                </a:solidFill>
              </a:rPr>
              <a:t>control </a:t>
            </a:r>
            <a:r>
              <a:rPr lang="en-029" dirty="0"/>
              <a:t>and </a:t>
            </a:r>
            <a:r>
              <a:rPr lang="en-029" b="1" dirty="0">
                <a:solidFill>
                  <a:srgbClr val="5CB1D6"/>
                </a:solidFill>
              </a:rPr>
              <a:t>button pressing </a:t>
            </a:r>
            <a:r>
              <a:rPr lang="en-029" dirty="0"/>
              <a:t>to check if a player presses direction keys to move.</a:t>
            </a:r>
          </a:p>
          <a:p>
            <a:pPr>
              <a:buClr>
                <a:schemeClr val="tx1"/>
              </a:buClr>
            </a:pPr>
            <a:endParaRPr lang="en-029" b="1" dirty="0">
              <a:solidFill>
                <a:srgbClr val="9966FF"/>
              </a:solidFill>
            </a:endParaRPr>
          </a:p>
          <a:p>
            <a:pPr>
              <a:buClr>
                <a:schemeClr val="tx1"/>
              </a:buClr>
            </a:pPr>
            <a:r>
              <a:rPr lang="en-029" b="1" dirty="0">
                <a:solidFill>
                  <a:srgbClr val="9966FF"/>
                </a:solidFill>
              </a:rPr>
              <a:t>Output</a:t>
            </a:r>
            <a:r>
              <a:rPr lang="en-029" dirty="0"/>
              <a:t> can be used when a player needs to read quest information or instructions on how to play.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EB08-9B6D-4638-B450-7356ACB8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29CE-C36A-4F1B-8B1D-1B80C49C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528CC-BA58-45A5-8728-A50F9B822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Premium Vector | Father and son playing video games on a game console  illustration">
            <a:extLst>
              <a:ext uri="{FF2B5EF4-FFF2-40B4-BE49-F238E27FC236}">
                <a16:creationId xmlns:a16="http://schemas.microsoft.com/office/drawing/2014/main" id="{C91EEE50-C2B7-4A39-AFD2-743B1362B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943779"/>
            <a:ext cx="4815113" cy="280753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64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D4467-390E-4231-B3C3-3EB9D91B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So what is programming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DE78-9A9E-4C0D-A91B-BD0710A54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6072124" cy="3859742"/>
          </a:xfrm>
        </p:spPr>
        <p:txBody>
          <a:bodyPr/>
          <a:lstStyle/>
          <a:p>
            <a:r>
              <a:rPr lang="en-029" dirty="0"/>
              <a:t>Computer programming involves creating programs for computers!</a:t>
            </a:r>
          </a:p>
          <a:p>
            <a:endParaRPr lang="en-029" dirty="0"/>
          </a:p>
          <a:p>
            <a:r>
              <a:rPr lang="en-029" dirty="0"/>
              <a:t>Programs are simply made of </a:t>
            </a:r>
            <a:r>
              <a:rPr lang="en-029" u="sng" dirty="0"/>
              <a:t>instructions</a:t>
            </a:r>
            <a:r>
              <a:rPr lang="en-029" dirty="0"/>
              <a:t> or </a:t>
            </a:r>
            <a:r>
              <a:rPr lang="en-029" u="sng" dirty="0"/>
              <a:t>commands</a:t>
            </a:r>
            <a:r>
              <a:rPr lang="en-029" dirty="0"/>
              <a:t> to: </a:t>
            </a:r>
          </a:p>
          <a:p>
            <a:pPr lvl="1"/>
            <a:r>
              <a:rPr lang="en-029" dirty="0"/>
              <a:t>Solve some kind of problem.</a:t>
            </a:r>
          </a:p>
          <a:p>
            <a:pPr lvl="1"/>
            <a:r>
              <a:rPr lang="en-029" dirty="0"/>
              <a:t>Perform some kind of task.</a:t>
            </a:r>
          </a:p>
          <a:p>
            <a:pPr lvl="1"/>
            <a:r>
              <a:rPr lang="en-029" dirty="0"/>
              <a:t>Make our lives easier!</a:t>
            </a:r>
          </a:p>
          <a:p>
            <a:pPr lvl="1"/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15F85-574A-43E5-9AA9-2A44D76E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058C1-4362-4286-9861-64FFC928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D7F7-EEFA-49FC-BBCA-E3A5D461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98F29-44FF-43AE-9B06-8699E4CD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720" y="2741287"/>
            <a:ext cx="3697080" cy="33655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E27169-84EA-4218-B149-EF8AEDF02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" t="8571" r="3333" b="11905"/>
          <a:stretch/>
        </p:blipFill>
        <p:spPr bwMode="auto">
          <a:xfrm>
            <a:off x="9646397" y="1160427"/>
            <a:ext cx="2006107" cy="190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275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532817" y="5824967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9433919" y="409069"/>
            <a:ext cx="1621177" cy="150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2504A1-97B9-4C93-8F26-086C400E2DD7}"/>
              </a:ext>
            </a:extLst>
          </p:cNvPr>
          <p:cNvSpPr/>
          <p:nvPr/>
        </p:nvSpPr>
        <p:spPr>
          <a:xfrm>
            <a:off x="7022770" y="3847191"/>
            <a:ext cx="2261259" cy="22164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4: A Very SIMPLE Video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2C1A-0649-4674-8A95-537871F63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6034024" cy="3859742"/>
          </a:xfrm>
        </p:spPr>
        <p:txBody>
          <a:bodyPr>
            <a:normAutofit/>
          </a:bodyPr>
          <a:lstStyle/>
          <a:p>
            <a:r>
              <a:rPr lang="en-029" u="sng" dirty="0"/>
              <a:t>Final Task:</a:t>
            </a:r>
            <a:r>
              <a:rPr lang="en-029" dirty="0"/>
              <a:t> we are going to add some code to make a game work!</a:t>
            </a:r>
          </a:p>
          <a:p>
            <a:endParaRPr lang="en-029" dirty="0"/>
          </a:p>
          <a:p>
            <a:r>
              <a:rPr lang="en-029" dirty="0"/>
              <a:t>First, you will need to load the file with the starting code:</a:t>
            </a:r>
          </a:p>
          <a:p>
            <a:pPr lvl="1"/>
            <a:r>
              <a:rPr lang="en-029" dirty="0"/>
              <a:t>Click “File”.</a:t>
            </a:r>
          </a:p>
          <a:p>
            <a:pPr lvl="1"/>
            <a:r>
              <a:rPr lang="en-029" dirty="0"/>
              <a:t>Select “Load from your computer”.</a:t>
            </a:r>
          </a:p>
          <a:p>
            <a:pPr lvl="1"/>
            <a:r>
              <a:rPr lang="en-029" dirty="0"/>
              <a:t>Select the file you should have gotten named “task_4.sb3”.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2E9080-619E-41EE-B2BA-B4F95610C869}"/>
              </a:ext>
            </a:extLst>
          </p:cNvPr>
          <p:cNvSpPr/>
          <p:nvPr/>
        </p:nvSpPr>
        <p:spPr>
          <a:xfrm>
            <a:off x="9433919" y="3178120"/>
            <a:ext cx="1194461" cy="1169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2625389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532817" y="5824967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9433919" y="409069"/>
            <a:ext cx="1621177" cy="150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2504A1-97B9-4C93-8F26-086C400E2DD7}"/>
              </a:ext>
            </a:extLst>
          </p:cNvPr>
          <p:cNvSpPr/>
          <p:nvPr/>
        </p:nvSpPr>
        <p:spPr>
          <a:xfrm>
            <a:off x="7022770" y="3847191"/>
            <a:ext cx="2261259" cy="22164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4: A Very SIMPLE Video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2C1A-0649-4674-8A95-537871F63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6034024" cy="3859742"/>
          </a:xfrm>
        </p:spPr>
        <p:txBody>
          <a:bodyPr>
            <a:normAutofit/>
          </a:bodyPr>
          <a:lstStyle/>
          <a:p>
            <a:r>
              <a:rPr lang="en-029" dirty="0"/>
              <a:t>You will need to make Scratch the cat move around the scene.</a:t>
            </a:r>
          </a:p>
          <a:p>
            <a:pPr lvl="1"/>
            <a:r>
              <a:rPr lang="en-029" dirty="0"/>
              <a:t>He can move left and right using the </a:t>
            </a:r>
            <a:r>
              <a:rPr lang="en-029" b="1" dirty="0">
                <a:solidFill>
                  <a:srgbClr val="5CB1D6"/>
                </a:solidFill>
              </a:rPr>
              <a:t>arrow keys</a:t>
            </a:r>
            <a:r>
              <a:rPr lang="en-029" dirty="0"/>
              <a:t>…</a:t>
            </a:r>
          </a:p>
          <a:p>
            <a:pPr lvl="1"/>
            <a:r>
              <a:rPr lang="en-029" dirty="0"/>
              <a:t>He can also jump if you </a:t>
            </a:r>
            <a:r>
              <a:rPr lang="en-029" b="1" dirty="0">
                <a:solidFill>
                  <a:srgbClr val="5CB1D6"/>
                </a:solidFill>
              </a:rPr>
              <a:t>press</a:t>
            </a:r>
            <a:r>
              <a:rPr lang="en-029" dirty="0"/>
              <a:t> the </a:t>
            </a:r>
            <a:r>
              <a:rPr lang="en-029" b="1" dirty="0">
                <a:solidFill>
                  <a:srgbClr val="5CB1D6"/>
                </a:solidFill>
              </a:rPr>
              <a:t>space button</a:t>
            </a:r>
            <a:r>
              <a:rPr lang="en-029" dirty="0"/>
              <a:t>! </a:t>
            </a:r>
          </a:p>
          <a:p>
            <a:pPr lvl="1"/>
            <a:r>
              <a:rPr lang="en-029" dirty="0"/>
              <a:t>When he </a:t>
            </a:r>
            <a:r>
              <a:rPr lang="en-029" b="1" dirty="0">
                <a:solidFill>
                  <a:srgbClr val="5CB1D6"/>
                </a:solidFill>
              </a:rPr>
              <a:t>jumps</a:t>
            </a:r>
            <a:r>
              <a:rPr lang="en-029" dirty="0"/>
              <a:t>, he </a:t>
            </a:r>
            <a:r>
              <a:rPr lang="en-029" b="1" dirty="0">
                <a:solidFill>
                  <a:srgbClr val="CF63CF"/>
                </a:solidFill>
              </a:rPr>
              <a:t>meows</a:t>
            </a:r>
            <a:r>
              <a:rPr lang="en-029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54FE-56A9-4859-9332-253793B31219}"/>
              </a:ext>
            </a:extLst>
          </p:cNvPr>
          <p:cNvSpPr txBox="1"/>
          <p:nvPr/>
        </p:nvSpPr>
        <p:spPr>
          <a:xfrm>
            <a:off x="7491016" y="53194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This is what you could get!</a:t>
            </a:r>
          </a:p>
        </p:txBody>
      </p:sp>
      <p:pic>
        <p:nvPicPr>
          <p:cNvPr id="7" name="task_4">
            <a:hlinkClick r:id="" action="ppaction://media"/>
            <a:extLst>
              <a:ext uri="{FF2B5EF4-FFF2-40B4-BE49-F238E27FC236}">
                <a16:creationId xmlns:a16="http://schemas.microsoft.com/office/drawing/2014/main" id="{9A793093-4DB8-411B-9121-41B1C73294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6" end="1583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30" y="1690689"/>
            <a:ext cx="4208176" cy="34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4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532817" y="5824967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9433919" y="409069"/>
            <a:ext cx="1621177" cy="150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2504A1-97B9-4C93-8F26-086C400E2DD7}"/>
              </a:ext>
            </a:extLst>
          </p:cNvPr>
          <p:cNvSpPr/>
          <p:nvPr/>
        </p:nvSpPr>
        <p:spPr>
          <a:xfrm>
            <a:off x="7022770" y="3847191"/>
            <a:ext cx="2261259" cy="22164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4: A Very SIMPLE Video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2C1A-0649-4674-8A95-537871F63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6034024" cy="4273804"/>
          </a:xfrm>
        </p:spPr>
        <p:txBody>
          <a:bodyPr>
            <a:normAutofit/>
          </a:bodyPr>
          <a:lstStyle/>
          <a:p>
            <a:r>
              <a:rPr lang="en-029" dirty="0"/>
              <a:t>However, Scratch needs to be careful! There are </a:t>
            </a:r>
            <a:r>
              <a:rPr lang="en-029" u="sng" dirty="0"/>
              <a:t>dangerous moving rocks</a:t>
            </a:r>
            <a:r>
              <a:rPr lang="en-029" dirty="0"/>
              <a:t> in his way!</a:t>
            </a:r>
          </a:p>
          <a:p>
            <a:endParaRPr lang="en-029" dirty="0"/>
          </a:p>
          <a:p>
            <a:r>
              <a:rPr lang="en-029" dirty="0"/>
              <a:t>If he </a:t>
            </a:r>
            <a:r>
              <a:rPr lang="en-029" b="1" dirty="0">
                <a:solidFill>
                  <a:srgbClr val="5CB1D6"/>
                </a:solidFill>
              </a:rPr>
              <a:t>touches a rock</a:t>
            </a:r>
            <a:r>
              <a:rPr lang="en-029" dirty="0"/>
              <a:t>, then he will </a:t>
            </a:r>
            <a:r>
              <a:rPr lang="en-029" b="1" dirty="0">
                <a:solidFill>
                  <a:srgbClr val="9966FF"/>
                </a:solidFill>
              </a:rPr>
              <a:t>say “Ouch!”</a:t>
            </a:r>
            <a:r>
              <a:rPr lang="en-029" dirty="0"/>
              <a:t>.</a:t>
            </a:r>
          </a:p>
          <a:p>
            <a:endParaRPr lang="en-029" dirty="0"/>
          </a:p>
          <a:p>
            <a:r>
              <a:rPr lang="en-029" dirty="0"/>
              <a:t>If the player </a:t>
            </a:r>
            <a:r>
              <a:rPr lang="en-029" b="1" dirty="0">
                <a:solidFill>
                  <a:srgbClr val="5CB1D6"/>
                </a:solidFill>
              </a:rPr>
              <a:t>presses the X button</a:t>
            </a:r>
            <a:r>
              <a:rPr lang="en-029" dirty="0"/>
              <a:t>, everything should stop.</a:t>
            </a:r>
          </a:p>
          <a:p>
            <a:pPr marL="0" indent="0">
              <a:buNone/>
            </a:pPr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54FE-56A9-4859-9332-253793B31219}"/>
              </a:ext>
            </a:extLst>
          </p:cNvPr>
          <p:cNvSpPr txBox="1"/>
          <p:nvPr/>
        </p:nvSpPr>
        <p:spPr>
          <a:xfrm>
            <a:off x="7491016" y="53194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This is what you could get!</a:t>
            </a:r>
          </a:p>
        </p:txBody>
      </p:sp>
      <p:pic>
        <p:nvPicPr>
          <p:cNvPr id="7" name="task_4">
            <a:hlinkClick r:id="" action="ppaction://media"/>
            <a:extLst>
              <a:ext uri="{FF2B5EF4-FFF2-40B4-BE49-F238E27FC236}">
                <a16:creationId xmlns:a16="http://schemas.microsoft.com/office/drawing/2014/main" id="{9A793093-4DB8-411B-9121-41B1C73294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79" end="74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30" y="1690689"/>
            <a:ext cx="4208176" cy="34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532817" y="5824967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9433919" y="409069"/>
            <a:ext cx="1621177" cy="150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2504A1-97B9-4C93-8F26-086C400E2DD7}"/>
              </a:ext>
            </a:extLst>
          </p:cNvPr>
          <p:cNvSpPr/>
          <p:nvPr/>
        </p:nvSpPr>
        <p:spPr>
          <a:xfrm>
            <a:off x="7022770" y="3847191"/>
            <a:ext cx="2261259" cy="22164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4: A Very SIMPLE Video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2C1A-0649-4674-8A95-537871F63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6034024" cy="4057904"/>
          </a:xfrm>
        </p:spPr>
        <p:txBody>
          <a:bodyPr>
            <a:normAutofit/>
          </a:bodyPr>
          <a:lstStyle/>
          <a:p>
            <a:r>
              <a:rPr lang="en-029" dirty="0"/>
              <a:t>Hints:</a:t>
            </a:r>
          </a:p>
          <a:p>
            <a:pPr marL="914400" lvl="1" indent="-457200">
              <a:buAutoNum type="arabicPeriod"/>
            </a:pPr>
            <a:r>
              <a:rPr lang="en-029" dirty="0"/>
              <a:t>There are </a:t>
            </a:r>
            <a:r>
              <a:rPr lang="en-029" b="1" dirty="0">
                <a:solidFill>
                  <a:srgbClr val="FFAB19"/>
                </a:solidFill>
              </a:rPr>
              <a:t>conditions</a:t>
            </a:r>
            <a:r>
              <a:rPr lang="en-029" dirty="0"/>
              <a:t> missing in the </a:t>
            </a:r>
            <a:r>
              <a:rPr lang="en-029" b="1" dirty="0">
                <a:solidFill>
                  <a:srgbClr val="FFAB19"/>
                </a:solidFill>
              </a:rPr>
              <a:t>if-statements</a:t>
            </a:r>
            <a:r>
              <a:rPr lang="en-029" dirty="0"/>
              <a:t>. What has to go inside them to make the </a:t>
            </a:r>
            <a:r>
              <a:rPr lang="en-029" b="1" dirty="0">
                <a:solidFill>
                  <a:srgbClr val="5CB1D6"/>
                </a:solidFill>
              </a:rPr>
              <a:t>jumping</a:t>
            </a:r>
            <a:r>
              <a:rPr lang="en-029" dirty="0"/>
              <a:t> and </a:t>
            </a:r>
            <a:r>
              <a:rPr lang="en-029" b="1" dirty="0">
                <a:solidFill>
                  <a:srgbClr val="5CB1D6"/>
                </a:solidFill>
              </a:rPr>
              <a:t>moving</a:t>
            </a:r>
            <a:r>
              <a:rPr lang="en-029" dirty="0"/>
              <a:t> work?</a:t>
            </a:r>
          </a:p>
          <a:p>
            <a:pPr marL="914400" lvl="1" indent="-457200">
              <a:buAutoNum type="arabicPeriod"/>
            </a:pPr>
            <a:r>
              <a:rPr lang="en-029" dirty="0"/>
              <a:t>What kind of sensing block can be used to check if Scratch is </a:t>
            </a:r>
            <a:r>
              <a:rPr lang="en-029" b="1" dirty="0">
                <a:solidFill>
                  <a:srgbClr val="5CB1D6"/>
                </a:solidFill>
              </a:rPr>
              <a:t>touching</a:t>
            </a:r>
            <a:r>
              <a:rPr lang="en-029" dirty="0"/>
              <a:t> the rock?</a:t>
            </a:r>
          </a:p>
          <a:p>
            <a:pPr marL="914400" lvl="1" indent="-457200">
              <a:buAutoNum type="arabicPeriod"/>
            </a:pPr>
            <a:r>
              <a:rPr lang="en-029" dirty="0"/>
              <a:t>Where does the </a:t>
            </a:r>
            <a:r>
              <a:rPr lang="en-029" b="1" dirty="0">
                <a:solidFill>
                  <a:srgbClr val="CF63CF"/>
                </a:solidFill>
              </a:rPr>
              <a:t>meow</a:t>
            </a:r>
            <a:r>
              <a:rPr lang="en-029" dirty="0"/>
              <a:t> part go?</a:t>
            </a:r>
          </a:p>
          <a:p>
            <a:pPr marL="914400" lvl="1" indent="-457200">
              <a:buAutoNum type="arabicPeriod"/>
            </a:pPr>
            <a:r>
              <a:rPr lang="en-029" dirty="0"/>
              <a:t>How do you stop the </a:t>
            </a:r>
            <a:r>
              <a:rPr lang="en-029" b="1" dirty="0">
                <a:solidFill>
                  <a:srgbClr val="FFAB19"/>
                </a:solidFill>
              </a:rPr>
              <a:t>loop from running</a:t>
            </a:r>
            <a:r>
              <a:rPr lang="en-029" dirty="0"/>
              <a:t>? Is there a </a:t>
            </a:r>
            <a:r>
              <a:rPr lang="en-029" b="1" dirty="0">
                <a:solidFill>
                  <a:srgbClr val="5CB1D6"/>
                </a:solidFill>
              </a:rPr>
              <a:t>button</a:t>
            </a:r>
            <a:r>
              <a:rPr lang="en-029" dirty="0"/>
              <a:t> for that?</a:t>
            </a:r>
          </a:p>
          <a:p>
            <a:pPr marL="914400" lvl="1" indent="-457200">
              <a:buAutoNum type="arabicPeriod"/>
            </a:pPr>
            <a:endParaRPr lang="en-029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054FE-56A9-4859-9332-253793B31219}"/>
              </a:ext>
            </a:extLst>
          </p:cNvPr>
          <p:cNvSpPr txBox="1"/>
          <p:nvPr/>
        </p:nvSpPr>
        <p:spPr>
          <a:xfrm>
            <a:off x="7491016" y="531946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This is what you could get!</a:t>
            </a:r>
          </a:p>
        </p:txBody>
      </p:sp>
      <p:pic>
        <p:nvPicPr>
          <p:cNvPr id="13" name="task_4">
            <a:hlinkClick r:id="" action="ppaction://media"/>
            <a:extLst>
              <a:ext uri="{FF2B5EF4-FFF2-40B4-BE49-F238E27FC236}">
                <a16:creationId xmlns:a16="http://schemas.microsoft.com/office/drawing/2014/main" id="{BE027B5D-3B73-458D-9E5E-D81BDF505C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6" end="744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330" y="1690689"/>
            <a:ext cx="4208176" cy="349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532817" y="5824967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9433919" y="409069"/>
            <a:ext cx="1621177" cy="150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4: A Very SIMPLE Video Game!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F7170F-BC2C-43F4-8CFE-6076A9309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16"/>
          <a:stretch/>
        </p:blipFill>
        <p:spPr>
          <a:xfrm>
            <a:off x="1384179" y="4267307"/>
            <a:ext cx="3781953" cy="20049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F007E2-4000-47D8-8439-1B2F1A53E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982"/>
          <a:stretch/>
        </p:blipFill>
        <p:spPr>
          <a:xfrm>
            <a:off x="1387278" y="2234605"/>
            <a:ext cx="3781953" cy="20021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62A34B-3392-4910-AE4C-6E21267EEA4D}"/>
              </a:ext>
            </a:extLst>
          </p:cNvPr>
          <p:cNvSpPr txBox="1"/>
          <p:nvPr/>
        </p:nvSpPr>
        <p:spPr>
          <a:xfrm>
            <a:off x="838200" y="1766868"/>
            <a:ext cx="664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First, let’s deal with the directional keys (left and right arrow):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E13D0E-6774-4FBF-A6F4-A81E39446D9A}"/>
              </a:ext>
            </a:extLst>
          </p:cNvPr>
          <p:cNvSpPr txBox="1"/>
          <p:nvPr/>
        </p:nvSpPr>
        <p:spPr>
          <a:xfrm>
            <a:off x="6553200" y="2346056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In this game world, the x-direction related to left-right movement…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3D59DA30-286F-48BD-A7F3-43F6237550A1}"/>
              </a:ext>
            </a:extLst>
          </p:cNvPr>
          <p:cNvSpPr/>
          <p:nvPr/>
        </p:nvSpPr>
        <p:spPr>
          <a:xfrm>
            <a:off x="7022935" y="3169244"/>
            <a:ext cx="3175330" cy="3651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55F722-A307-492D-9381-88CE3DBA9D07}"/>
              </a:ext>
            </a:extLst>
          </p:cNvPr>
          <p:cNvSpPr txBox="1"/>
          <p:nvPr/>
        </p:nvSpPr>
        <p:spPr>
          <a:xfrm>
            <a:off x="5422900" y="4301277"/>
            <a:ext cx="637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Numbers </a:t>
            </a:r>
            <a:r>
              <a:rPr lang="en-029" b="1" dirty="0"/>
              <a:t>above 0</a:t>
            </a:r>
            <a:r>
              <a:rPr lang="en-029" dirty="0"/>
              <a:t> mean movement in </a:t>
            </a:r>
            <a:r>
              <a:rPr lang="en-029" b="1" dirty="0"/>
              <a:t>right</a:t>
            </a:r>
            <a:r>
              <a:rPr lang="en-029" dirty="0"/>
              <a:t> </a:t>
            </a:r>
            <a:r>
              <a:rPr lang="en-029" b="1" dirty="0"/>
              <a:t>direction</a:t>
            </a:r>
            <a:r>
              <a:rPr lang="en-029" dirty="0"/>
              <a:t>.</a:t>
            </a:r>
          </a:p>
          <a:p>
            <a:pPr algn="ctr"/>
            <a:endParaRPr lang="en-029" dirty="0"/>
          </a:p>
          <a:p>
            <a:pPr algn="ctr"/>
            <a:r>
              <a:rPr lang="en-029" dirty="0"/>
              <a:t>Numbers </a:t>
            </a:r>
            <a:r>
              <a:rPr lang="en-029" b="1" dirty="0"/>
              <a:t>below 0</a:t>
            </a:r>
            <a:r>
              <a:rPr lang="en-029" dirty="0"/>
              <a:t> mean movement in </a:t>
            </a:r>
            <a:r>
              <a:rPr lang="en-029" b="1" dirty="0"/>
              <a:t>left direction</a:t>
            </a:r>
            <a:r>
              <a:rPr lang="en-029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AB6900-6047-4974-A6CC-D49718A0BF1E}"/>
              </a:ext>
            </a:extLst>
          </p:cNvPr>
          <p:cNvSpPr txBox="1"/>
          <p:nvPr/>
        </p:nvSpPr>
        <p:spPr>
          <a:xfrm>
            <a:off x="8312150" y="3534369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EFE5A-937A-4877-A42A-149502E5C34E}"/>
              </a:ext>
            </a:extLst>
          </p:cNvPr>
          <p:cNvSpPr txBox="1"/>
          <p:nvPr/>
        </p:nvSpPr>
        <p:spPr>
          <a:xfrm>
            <a:off x="9899815" y="3512229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&gt;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A8DC89-0180-48A8-B5E6-20E96CD85DE6}"/>
              </a:ext>
            </a:extLst>
          </p:cNvPr>
          <p:cNvSpPr txBox="1"/>
          <p:nvPr/>
        </p:nvSpPr>
        <p:spPr>
          <a:xfrm>
            <a:off x="7022771" y="3536106"/>
            <a:ext cx="59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&lt;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4C9C2B-A274-4054-ACD3-4731C94255FA}"/>
              </a:ext>
            </a:extLst>
          </p:cNvPr>
          <p:cNvSpPr txBox="1"/>
          <p:nvPr/>
        </p:nvSpPr>
        <p:spPr>
          <a:xfrm>
            <a:off x="5505449" y="5435780"/>
            <a:ext cx="62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b="1" u="sng" dirty="0"/>
              <a:t>So moving left or right means changing the value of x!</a:t>
            </a:r>
          </a:p>
        </p:txBody>
      </p:sp>
    </p:spTree>
    <p:extLst>
      <p:ext uri="{BB962C8B-B14F-4D97-AF65-F5344CB8AC3E}">
        <p14:creationId xmlns:p14="http://schemas.microsoft.com/office/powerpoint/2010/main" val="654171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532817" y="5824967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9433919" y="409069"/>
            <a:ext cx="1621177" cy="150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4: A Very SIMPLE Video Game!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2A34B-3392-4910-AE4C-6E21267EEA4D}"/>
              </a:ext>
            </a:extLst>
          </p:cNvPr>
          <p:cNvSpPr txBox="1"/>
          <p:nvPr/>
        </p:nvSpPr>
        <p:spPr>
          <a:xfrm>
            <a:off x="838200" y="1766868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Now, we need to deal with jumping… but which direction is jumping?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E13D0E-6774-4FBF-A6F4-A81E39446D9A}"/>
              </a:ext>
            </a:extLst>
          </p:cNvPr>
          <p:cNvSpPr txBox="1"/>
          <p:nvPr/>
        </p:nvSpPr>
        <p:spPr>
          <a:xfrm>
            <a:off x="5283200" y="2384739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If x is </a:t>
            </a:r>
            <a:r>
              <a:rPr lang="en-029" u="sng" dirty="0"/>
              <a:t>left-right movement</a:t>
            </a:r>
            <a:r>
              <a:rPr lang="en-029" dirty="0"/>
              <a:t>, then y is </a:t>
            </a:r>
            <a:r>
              <a:rPr lang="en-029" u="sng" dirty="0"/>
              <a:t>up-down movement</a:t>
            </a:r>
            <a:r>
              <a:rPr lang="en-029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55F722-A307-492D-9381-88CE3DBA9D07}"/>
              </a:ext>
            </a:extLst>
          </p:cNvPr>
          <p:cNvSpPr txBox="1"/>
          <p:nvPr/>
        </p:nvSpPr>
        <p:spPr>
          <a:xfrm>
            <a:off x="5839741" y="4350183"/>
            <a:ext cx="5262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Numbers </a:t>
            </a:r>
            <a:r>
              <a:rPr lang="en-029" b="1" dirty="0"/>
              <a:t>above 0</a:t>
            </a:r>
            <a:r>
              <a:rPr lang="en-029" dirty="0"/>
              <a:t> mean upward movement.</a:t>
            </a:r>
          </a:p>
          <a:p>
            <a:pPr algn="ctr"/>
            <a:endParaRPr lang="en-029" dirty="0"/>
          </a:p>
          <a:p>
            <a:pPr algn="ctr"/>
            <a:r>
              <a:rPr lang="en-029" dirty="0"/>
              <a:t>Numbers </a:t>
            </a:r>
            <a:r>
              <a:rPr lang="en-029" b="1" dirty="0"/>
              <a:t>below 0</a:t>
            </a:r>
            <a:r>
              <a:rPr lang="en-029" dirty="0"/>
              <a:t> mean downward movement.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D75497-A76C-44FD-9B1E-DF70BCCE5B7D}"/>
              </a:ext>
            </a:extLst>
          </p:cNvPr>
          <p:cNvGrpSpPr/>
          <p:nvPr/>
        </p:nvGrpSpPr>
        <p:grpSpPr>
          <a:xfrm>
            <a:off x="7666202" y="2817551"/>
            <a:ext cx="1609396" cy="1575945"/>
            <a:chOff x="7348701" y="3185734"/>
            <a:chExt cx="1609396" cy="1575945"/>
          </a:xfrm>
        </p:grpSpPr>
        <p:sp>
          <p:nvSpPr>
            <p:cNvPr id="21" name="Arrow: Left-Right 20">
              <a:extLst>
                <a:ext uri="{FF2B5EF4-FFF2-40B4-BE49-F238E27FC236}">
                  <a16:creationId xmlns:a16="http://schemas.microsoft.com/office/drawing/2014/main" id="{3D59DA30-286F-48BD-A7F3-43F6237550A1}"/>
                </a:ext>
              </a:extLst>
            </p:cNvPr>
            <p:cNvSpPr/>
            <p:nvPr/>
          </p:nvSpPr>
          <p:spPr>
            <a:xfrm rot="5400000">
              <a:off x="7428919" y="3729872"/>
              <a:ext cx="1448960" cy="365125"/>
            </a:xfrm>
            <a:prstGeom prst="left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29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AB6900-6047-4974-A6CC-D49718A0BF1E}"/>
                </a:ext>
              </a:extLst>
            </p:cNvPr>
            <p:cNvSpPr txBox="1"/>
            <p:nvPr/>
          </p:nvSpPr>
          <p:spPr>
            <a:xfrm>
              <a:off x="7854949" y="3750300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029" dirty="0"/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CEFE5A-937A-4877-A42A-149502E5C34E}"/>
                </a:ext>
              </a:extLst>
            </p:cNvPr>
            <p:cNvSpPr txBox="1"/>
            <p:nvPr/>
          </p:nvSpPr>
          <p:spPr>
            <a:xfrm>
              <a:off x="8361197" y="3185734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029" dirty="0"/>
                <a:t>&gt; 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A8DC89-0180-48A8-B5E6-20E96CD85DE6}"/>
                </a:ext>
              </a:extLst>
            </p:cNvPr>
            <p:cNvSpPr txBox="1"/>
            <p:nvPr/>
          </p:nvSpPr>
          <p:spPr>
            <a:xfrm>
              <a:off x="7348701" y="4392347"/>
              <a:ext cx="59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029" dirty="0"/>
                <a:t>&lt; 0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23621EA-7E91-46D7-A967-A7C59EA9367D}"/>
              </a:ext>
            </a:extLst>
          </p:cNvPr>
          <p:cNvSpPr txBox="1"/>
          <p:nvPr/>
        </p:nvSpPr>
        <p:spPr>
          <a:xfrm>
            <a:off x="5975349" y="5565613"/>
            <a:ext cx="496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b="1" u="sng" dirty="0"/>
              <a:t>So a jump means go up then fall down!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8D456F-52E3-4A12-8A1E-3C09D1A06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67" y="2212380"/>
            <a:ext cx="3419952" cy="37533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35EC38-5EFB-452B-A15B-D7EDCC3CD685}"/>
              </a:ext>
            </a:extLst>
          </p:cNvPr>
          <p:cNvSpPr txBox="1"/>
          <p:nvPr/>
        </p:nvSpPr>
        <p:spPr>
          <a:xfrm>
            <a:off x="1640311" y="6029627"/>
            <a:ext cx="364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Don’t forget to make him </a:t>
            </a:r>
            <a:r>
              <a:rPr lang="en-029" b="1" dirty="0">
                <a:solidFill>
                  <a:srgbClr val="CF63CF"/>
                </a:solidFill>
              </a:rPr>
              <a:t>meow</a:t>
            </a:r>
            <a:r>
              <a:rPr lang="en-029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1828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532817" y="5824967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9433919" y="409069"/>
            <a:ext cx="1621177" cy="150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4: A Very SIMPLE Video Game!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2A34B-3392-4910-AE4C-6E21267EEA4D}"/>
              </a:ext>
            </a:extLst>
          </p:cNvPr>
          <p:cNvSpPr txBox="1"/>
          <p:nvPr/>
        </p:nvSpPr>
        <p:spPr>
          <a:xfrm>
            <a:off x="838200" y="1766868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Next, we need to deal with when Scratch hits the rocks… Ouch!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E13D0E-6774-4FBF-A6F4-A81E39446D9A}"/>
              </a:ext>
            </a:extLst>
          </p:cNvPr>
          <p:cNvSpPr txBox="1"/>
          <p:nvPr/>
        </p:nvSpPr>
        <p:spPr>
          <a:xfrm>
            <a:off x="2762435" y="2691675"/>
            <a:ext cx="427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We check to see if Scratch is </a:t>
            </a:r>
            <a:r>
              <a:rPr lang="en-029" b="1" dirty="0">
                <a:solidFill>
                  <a:srgbClr val="5CB1D6"/>
                </a:solidFill>
              </a:rPr>
              <a:t>touching the rocks </a:t>
            </a:r>
            <a:r>
              <a:rPr lang="en-029" dirty="0"/>
              <a:t>using this block.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7F035-AEF3-43BA-81A5-D39D6C42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276" y="3460353"/>
            <a:ext cx="3362794" cy="15718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35A36AC-7A74-455D-8DDD-8DB8BC477B00}"/>
              </a:ext>
            </a:extLst>
          </p:cNvPr>
          <p:cNvSpPr txBox="1"/>
          <p:nvPr/>
        </p:nvSpPr>
        <p:spPr>
          <a:xfrm>
            <a:off x="4800416" y="5194248"/>
            <a:ext cx="428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Don’t forget to make him </a:t>
            </a:r>
            <a:r>
              <a:rPr lang="en-029" b="1" dirty="0">
                <a:solidFill>
                  <a:srgbClr val="9966FF"/>
                </a:solidFill>
              </a:rPr>
              <a:t>say “Ouch”</a:t>
            </a:r>
            <a:r>
              <a:rPr lang="en-029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2338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532817" y="5824967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9433919" y="409069"/>
            <a:ext cx="1621177" cy="150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4: A Very SIMPLE Video Game!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2A34B-3392-4910-AE4C-6E21267EEA4D}"/>
              </a:ext>
            </a:extLst>
          </p:cNvPr>
          <p:cNvSpPr txBox="1"/>
          <p:nvPr/>
        </p:nvSpPr>
        <p:spPr>
          <a:xfrm>
            <a:off x="838200" y="1766868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We add all these parts together…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7F035-AEF3-43BA-81A5-D39D6C42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00" y="3127393"/>
            <a:ext cx="3362794" cy="1571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CA4386-35B2-438B-9B27-632506C3B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68" y="2382404"/>
            <a:ext cx="2870021" cy="3149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92FE89-E899-43F9-A110-0A0F7274F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916"/>
          <a:stretch/>
        </p:blipFill>
        <p:spPr>
          <a:xfrm>
            <a:off x="586185" y="4017990"/>
            <a:ext cx="3325416" cy="1762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50B0B1-47D7-4164-BE3A-932F443491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982"/>
          <a:stretch/>
        </p:blipFill>
        <p:spPr>
          <a:xfrm>
            <a:off x="589284" y="2196871"/>
            <a:ext cx="3325416" cy="1760448"/>
          </a:xfrm>
          <a:prstGeom prst="rect">
            <a:avLst/>
          </a:prstGeom>
        </p:spPr>
      </p:pic>
      <p:sp>
        <p:nvSpPr>
          <p:cNvPr id="3" name="Plus Sign 2">
            <a:extLst>
              <a:ext uri="{FF2B5EF4-FFF2-40B4-BE49-F238E27FC236}">
                <a16:creationId xmlns:a16="http://schemas.microsoft.com/office/drawing/2014/main" id="{43C96579-FB00-4A2F-B364-3FBC483AD3C9}"/>
              </a:ext>
            </a:extLst>
          </p:cNvPr>
          <p:cNvSpPr/>
          <p:nvPr/>
        </p:nvSpPr>
        <p:spPr>
          <a:xfrm>
            <a:off x="4053712" y="3486438"/>
            <a:ext cx="672412" cy="704562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A35DB7EA-DD87-4ED8-B23C-8DFA3876079A}"/>
              </a:ext>
            </a:extLst>
          </p:cNvPr>
          <p:cNvSpPr/>
          <p:nvPr/>
        </p:nvSpPr>
        <p:spPr>
          <a:xfrm>
            <a:off x="7607627" y="3486438"/>
            <a:ext cx="672412" cy="704562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2655353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3F321BF-2B06-4FAC-9C11-CC0F38832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99" r="3824" b="-1"/>
          <a:stretch/>
        </p:blipFill>
        <p:spPr>
          <a:xfrm>
            <a:off x="9604409" y="0"/>
            <a:ext cx="2206591" cy="6432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4: A Very SIMPLE Video Game!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defRPr/>
              </a:pPr>
              <a:t>48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2A34B-3392-4910-AE4C-6E21267EEA4D}"/>
              </a:ext>
            </a:extLst>
          </p:cNvPr>
          <p:cNvSpPr txBox="1"/>
          <p:nvPr/>
        </p:nvSpPr>
        <p:spPr>
          <a:xfrm>
            <a:off x="571500" y="1766868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… and we put them inside of the </a:t>
            </a:r>
            <a:r>
              <a:rPr lang="en-029" b="1" dirty="0">
                <a:solidFill>
                  <a:srgbClr val="FFAB19"/>
                </a:solidFill>
              </a:rPr>
              <a:t>repeat until</a:t>
            </a:r>
            <a:r>
              <a:rPr lang="en-029" dirty="0"/>
              <a:t> block.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7FC12-C3AD-4725-8587-8BD7A1AA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67" y="2251912"/>
            <a:ext cx="1742389" cy="397959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C70DCD4-9BB7-4961-AA85-47A9A84D08F3}"/>
              </a:ext>
            </a:extLst>
          </p:cNvPr>
          <p:cNvSpPr/>
          <p:nvPr/>
        </p:nvSpPr>
        <p:spPr>
          <a:xfrm>
            <a:off x="3147589" y="4235686"/>
            <a:ext cx="1223222" cy="33775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D92445-B59A-475C-A1F5-A36B93919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25" y="3780586"/>
            <a:ext cx="3181794" cy="12479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130279-4141-483B-93DB-C5512C20CB52}"/>
              </a:ext>
            </a:extLst>
          </p:cNvPr>
          <p:cNvSpPr txBox="1"/>
          <p:nvPr/>
        </p:nvSpPr>
        <p:spPr>
          <a:xfrm>
            <a:off x="3983205" y="2945913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Remember that we need this game to keep going until we </a:t>
            </a:r>
            <a:r>
              <a:rPr lang="en-029" b="1" dirty="0">
                <a:solidFill>
                  <a:srgbClr val="5CB1D6"/>
                </a:solidFill>
              </a:rPr>
              <a:t>press the X button</a:t>
            </a:r>
            <a:r>
              <a:rPr lang="en-029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66FB3B-9B26-4ABB-9132-A12E5788E875}"/>
              </a:ext>
            </a:extLst>
          </p:cNvPr>
          <p:cNvSpPr txBox="1"/>
          <p:nvPr/>
        </p:nvSpPr>
        <p:spPr>
          <a:xfrm>
            <a:off x="6371815" y="5710019"/>
            <a:ext cx="3181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29" dirty="0"/>
              <a:t>Once these parts are together, then we are done!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3B54B4A-17E0-484E-B95E-6905FDEE1F25}"/>
              </a:ext>
            </a:extLst>
          </p:cNvPr>
          <p:cNvSpPr/>
          <p:nvPr/>
        </p:nvSpPr>
        <p:spPr>
          <a:xfrm>
            <a:off x="8093853" y="4235686"/>
            <a:ext cx="1223222" cy="33775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</p:spTree>
    <p:extLst>
      <p:ext uri="{BB962C8B-B14F-4D97-AF65-F5344CB8AC3E}">
        <p14:creationId xmlns:p14="http://schemas.microsoft.com/office/powerpoint/2010/main" val="1057418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E5371FE9-1FA0-4F14-9659-DA1A24DAABF8}"/>
              </a:ext>
            </a:extLst>
          </p:cNvPr>
          <p:cNvSpPr/>
          <p:nvPr/>
        </p:nvSpPr>
        <p:spPr>
          <a:xfrm>
            <a:off x="7022770" y="3847191"/>
            <a:ext cx="2261259" cy="22164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1F6B3F-0F31-455A-BEC7-6A1B4B60AC11}"/>
              </a:ext>
            </a:extLst>
          </p:cNvPr>
          <p:cNvSpPr/>
          <p:nvPr/>
        </p:nvSpPr>
        <p:spPr>
          <a:xfrm>
            <a:off x="10532817" y="5824967"/>
            <a:ext cx="1072999" cy="1055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8D630E-AD07-4953-8255-7CE1ACA4CA77}"/>
              </a:ext>
            </a:extLst>
          </p:cNvPr>
          <p:cNvSpPr/>
          <p:nvPr/>
        </p:nvSpPr>
        <p:spPr>
          <a:xfrm>
            <a:off x="9433919" y="409069"/>
            <a:ext cx="1621177" cy="150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B44C8-3F65-453E-93EB-FB0218A0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Task 4: A Very SIMPLE Video Game!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E7B66-F8B0-4EF7-84F4-DCE86F00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992DA-5D13-4AEA-AE2E-4FF5616F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1626-4F38-4793-9227-0CE5FFA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8D956F-D0D9-49D2-8D57-8E329269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3935771" cy="4057904"/>
          </a:xfrm>
        </p:spPr>
        <p:txBody>
          <a:bodyPr>
            <a:normAutofit/>
          </a:bodyPr>
          <a:lstStyle/>
          <a:p>
            <a:r>
              <a:rPr lang="en-029" dirty="0"/>
              <a:t>We completed a simple video game. Wasn’t that fun?</a:t>
            </a:r>
          </a:p>
          <a:p>
            <a:endParaRPr lang="en-029" dirty="0"/>
          </a:p>
          <a:p>
            <a:r>
              <a:rPr lang="en-029" dirty="0"/>
              <a:t>Games like </a:t>
            </a:r>
            <a:r>
              <a:rPr lang="en-029" u="sng" dirty="0"/>
              <a:t>Subway Surfers</a:t>
            </a:r>
            <a:r>
              <a:rPr lang="en-029" dirty="0"/>
              <a:t>, </a:t>
            </a:r>
            <a:r>
              <a:rPr lang="en-029" u="sng" dirty="0"/>
              <a:t>Sonic Dash</a:t>
            </a:r>
            <a:r>
              <a:rPr lang="en-029" dirty="0"/>
              <a:t>, or </a:t>
            </a:r>
            <a:r>
              <a:rPr lang="en-029" u="sng" dirty="0"/>
              <a:t>Temple Run</a:t>
            </a:r>
            <a:r>
              <a:rPr lang="en-029" dirty="0"/>
              <a:t> use some of these ideas.</a:t>
            </a:r>
          </a:p>
        </p:txBody>
      </p:sp>
      <p:pic>
        <p:nvPicPr>
          <p:cNvPr id="3074" name="Picture 2" descr="Pin on vtghbgf">
            <a:extLst>
              <a:ext uri="{FF2B5EF4-FFF2-40B4-BE49-F238E27FC236}">
                <a16:creationId xmlns:a16="http://schemas.microsoft.com/office/drawing/2014/main" id="{D8AD24A4-42A7-4FF4-BE10-3B91C7F7DC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407" y="1526345"/>
            <a:ext cx="23622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tStation - Temple Run 2: Lost Jungle Environment Work, Justine Hamer">
            <a:extLst>
              <a:ext uri="{FF2B5EF4-FFF2-40B4-BE49-F238E27FC236}">
                <a16:creationId xmlns:a16="http://schemas.microsoft.com/office/drawing/2014/main" id="{9A07553F-B88B-4FD0-B6B4-F6DBC6BDB4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9" y="1923183"/>
            <a:ext cx="2725763" cy="361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2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5668F-4E67-4302-A85B-DBED001E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029" dirty="0"/>
              <a:t>So what’s programming anyway?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A person and person sitting in fron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327D0C1-EAE1-458C-908C-5760ED731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" r="2" b="2"/>
          <a:stretch/>
        </p:blipFill>
        <p:spPr bwMode="auto">
          <a:xfrm>
            <a:off x="944710" y="1281940"/>
            <a:ext cx="4198650" cy="419252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74728-45C8-4942-8161-8486E7D92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029" sz="2400"/>
              <a:t>We call those instructions or commands </a:t>
            </a:r>
            <a:r>
              <a:rPr lang="en-029" sz="2400" u="sng"/>
              <a:t>code</a:t>
            </a:r>
            <a:r>
              <a:rPr lang="en-029" sz="2400"/>
              <a:t>!</a:t>
            </a:r>
          </a:p>
          <a:p>
            <a:endParaRPr lang="en-029" sz="2400"/>
          </a:p>
          <a:p>
            <a:r>
              <a:rPr lang="en-029" sz="2400"/>
              <a:t>Coding simply means writing code to create a program.</a:t>
            </a:r>
          </a:p>
          <a:p>
            <a:endParaRPr lang="en-029" sz="2400"/>
          </a:p>
          <a:p>
            <a:r>
              <a:rPr lang="en-029" sz="2400"/>
              <a:t>Code has its own language and rules to follow.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9EFE9-CC96-4157-BEC9-C3FAD9C1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4AED2-92BA-473B-A8F1-5F189B4C2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5AD63-4947-4055-9D2A-7B884EB7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88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E2624-5BC3-4880-86DC-40D5CD9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56" y="486184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to Wrap Up!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A7DBA1-29F6-4FA8-8824-D85FA6045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833" y="849026"/>
            <a:ext cx="4555700" cy="2266461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44408-34D8-40A6-91DB-1729CA41B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833" y="3753600"/>
            <a:ext cx="4555700" cy="2312017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504802" flipH="1">
            <a:off x="6443172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FAF4F-FA2C-4EF3-BBF9-391E9D32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298A7-6331-48E6-85D2-FB67B82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Creativity &amp; Innovation Summer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0F3C8-CE7D-41A9-8181-749FFABA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378B4-32DF-46FA-B8F2-94DDCD533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55" y="1946684"/>
            <a:ext cx="6737329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Today, we talked a little bit about programming.</a:t>
            </a:r>
          </a:p>
          <a:p>
            <a:endParaRPr lang="en-US" sz="2200" dirty="0"/>
          </a:p>
          <a:p>
            <a:r>
              <a:rPr lang="en-US" sz="2200" dirty="0"/>
              <a:t>We learned about </a:t>
            </a:r>
            <a:r>
              <a:rPr lang="en-US" sz="2200" b="1" dirty="0"/>
              <a:t>Scratch</a:t>
            </a:r>
            <a:r>
              <a:rPr lang="en-US" sz="2200" dirty="0"/>
              <a:t>, which is a platform used for learning how to code.</a:t>
            </a:r>
          </a:p>
          <a:p>
            <a:endParaRPr lang="en-US" sz="2200" dirty="0"/>
          </a:p>
          <a:p>
            <a:r>
              <a:rPr lang="en-US" sz="2200" dirty="0"/>
              <a:t>You can find LOADS of projects that other people have made using Scratch here: </a:t>
            </a:r>
            <a:r>
              <a:rPr lang="en-US" sz="2200" dirty="0">
                <a:hlinkClick r:id="rId4"/>
              </a:rPr>
              <a:t>https://scratch.mit.edu/explore/projects/all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5630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Top 10 Front End Development Companies In Canada">
            <a:extLst>
              <a:ext uri="{FF2B5EF4-FFF2-40B4-BE49-F238E27FC236}">
                <a16:creationId xmlns:a16="http://schemas.microsoft.com/office/drawing/2014/main" id="{592DC3AC-B3E9-4D87-9C4C-DA9851CF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053" y="1616817"/>
            <a:ext cx="4777381" cy="345165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c 8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E2624-5BC3-4880-86DC-40D5CD97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to Wrap Up!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378B4-32DF-46FA-B8F2-94DDCD533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There are so many things you can do with programming.</a:t>
            </a:r>
          </a:p>
          <a:p>
            <a:endParaRPr lang="en-US" sz="2400" dirty="0"/>
          </a:p>
          <a:p>
            <a:r>
              <a:rPr lang="en-US" sz="2400" dirty="0"/>
              <a:t>You can be creative, or you can be very technical!</a:t>
            </a:r>
          </a:p>
          <a:p>
            <a:endParaRPr lang="en-US" sz="2400" dirty="0"/>
          </a:p>
          <a:p>
            <a:r>
              <a:rPr lang="en-US" sz="2400" dirty="0"/>
              <a:t>There are lots of problems to solve, and lots of ways you can make your mark on the world!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FAF4F-FA2C-4EF3-BBF9-391E9D32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298A7-6331-48E6-85D2-FB67B82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Creativity &amp; Innovation Summer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0F3C8-CE7D-41A9-8181-749FFABA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539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FAF4F-FA2C-4EF3-BBF9-391E9D32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298A7-6331-48E6-85D2-FB67B82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Creativity &amp; Innovation Summer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0F3C8-CE7D-41A9-8181-749FFABA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FCF006E-0F6C-4371-93D9-772F8D1A7828}"/>
              </a:ext>
            </a:extLst>
          </p:cNvPr>
          <p:cNvSpPr/>
          <p:nvPr/>
        </p:nvSpPr>
        <p:spPr>
          <a:xfrm>
            <a:off x="7771754" y="1212597"/>
            <a:ext cx="2261259" cy="221640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6232327-5C29-43ED-8FB8-68EDE1BEF367}"/>
              </a:ext>
            </a:extLst>
          </p:cNvPr>
          <p:cNvSpPr/>
          <p:nvPr/>
        </p:nvSpPr>
        <p:spPr>
          <a:xfrm>
            <a:off x="4965370" y="3414460"/>
            <a:ext cx="2261259" cy="22164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5B45630-3EFD-4840-B6F0-DA844B67E964}"/>
              </a:ext>
            </a:extLst>
          </p:cNvPr>
          <p:cNvSpPr/>
          <p:nvPr/>
        </p:nvSpPr>
        <p:spPr>
          <a:xfrm>
            <a:off x="2089447" y="1224918"/>
            <a:ext cx="2261259" cy="22164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4CC7E5-4189-4837-8E1C-2AB780BE9E67}"/>
              </a:ext>
            </a:extLst>
          </p:cNvPr>
          <p:cNvGrpSpPr/>
          <p:nvPr/>
        </p:nvGrpSpPr>
        <p:grpSpPr>
          <a:xfrm>
            <a:off x="168892" y="1805056"/>
            <a:ext cx="11854213" cy="4016349"/>
            <a:chOff x="285548" y="2086468"/>
            <a:chExt cx="11854213" cy="40163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54F4A8-5CD3-4869-9AFE-BC1130E633CB}"/>
                </a:ext>
              </a:extLst>
            </p:cNvPr>
            <p:cNvGrpSpPr/>
            <p:nvPr/>
          </p:nvGrpSpPr>
          <p:grpSpPr>
            <a:xfrm>
              <a:off x="6122490" y="2086468"/>
              <a:ext cx="3098800" cy="3739350"/>
              <a:chOff x="8772005" y="2038979"/>
              <a:chExt cx="3098800" cy="3739350"/>
            </a:xfrm>
          </p:grpSpPr>
          <p:pic>
            <p:nvPicPr>
              <p:cNvPr id="5126" name="Picture 6">
                <a:extLst>
                  <a:ext uri="{FF2B5EF4-FFF2-40B4-BE49-F238E27FC236}">
                    <a16:creationId xmlns:a16="http://schemas.microsoft.com/office/drawing/2014/main" id="{E8B6B903-4853-4E9F-9432-B286EB7AF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/>
              <a:srcRect t="4082" b="4082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157EB70-D9BC-4EF8-A023-6CC3E2172FB4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Dorothy Johnson Vaughan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4B9CFF0-0949-4359-B6C9-C67B52F1D4C5}"/>
                </a:ext>
              </a:extLst>
            </p:cNvPr>
            <p:cNvGrpSpPr/>
            <p:nvPr/>
          </p:nvGrpSpPr>
          <p:grpSpPr>
            <a:xfrm>
              <a:off x="3204019" y="2086468"/>
              <a:ext cx="3098800" cy="3739350"/>
              <a:chOff x="8772005" y="2038979"/>
              <a:chExt cx="3098800" cy="3739350"/>
            </a:xfrm>
          </p:grpSpPr>
          <p:pic>
            <p:nvPicPr>
              <p:cNvPr id="25" name="Picture 6">
                <a:extLst>
                  <a:ext uri="{FF2B5EF4-FFF2-40B4-BE49-F238E27FC236}">
                    <a16:creationId xmlns:a16="http://schemas.microsoft.com/office/drawing/2014/main" id="{BDA9236A-26D8-44FB-BC94-441BD8B66D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t="3196" b="3196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466852-EBAB-4C76-BD91-40478329E5A1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Katherine Johnson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02ED44C-BBBF-4427-8032-510E45D9CC1F}"/>
                </a:ext>
              </a:extLst>
            </p:cNvPr>
            <p:cNvGrpSpPr/>
            <p:nvPr/>
          </p:nvGrpSpPr>
          <p:grpSpPr>
            <a:xfrm>
              <a:off x="285548" y="2086468"/>
              <a:ext cx="3098800" cy="3739350"/>
              <a:chOff x="8772005" y="2038979"/>
              <a:chExt cx="3098800" cy="3739350"/>
            </a:xfrm>
          </p:grpSpPr>
          <p:pic>
            <p:nvPicPr>
              <p:cNvPr id="28" name="Picture 6" descr="Mary Jackson portrait">
                <a:extLst>
                  <a:ext uri="{FF2B5EF4-FFF2-40B4-BE49-F238E27FC236}">
                    <a16:creationId xmlns:a16="http://schemas.microsoft.com/office/drawing/2014/main" id="{CAF1929C-2499-44DA-9E29-1AC21DCDF4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9EC66B-6D08-4B6B-B743-BD35403BFD10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Mary Jackson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1EF9BD-37D0-437C-A96E-B6F47F41FEF7}"/>
                </a:ext>
              </a:extLst>
            </p:cNvPr>
            <p:cNvGrpSpPr/>
            <p:nvPr/>
          </p:nvGrpSpPr>
          <p:grpSpPr>
            <a:xfrm>
              <a:off x="9040961" y="2086468"/>
              <a:ext cx="3098800" cy="4016349"/>
              <a:chOff x="8772005" y="2038979"/>
              <a:chExt cx="3098800" cy="4016349"/>
            </a:xfrm>
          </p:grpSpPr>
          <p:pic>
            <p:nvPicPr>
              <p:cNvPr id="31" name="Picture 6">
                <a:extLst>
                  <a:ext uri="{FF2B5EF4-FFF2-40B4-BE49-F238E27FC236}">
                    <a16:creationId xmlns:a16="http://schemas.microsoft.com/office/drawing/2014/main" id="{673484C0-242A-4885-86B3-76437C86F2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 t="6663" b="6663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AFC4814-8291-4C59-AFE8-993171B13DE2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Alan Turing</a:t>
                </a:r>
                <a:br>
                  <a:rPr lang="en-029" dirty="0"/>
                </a:br>
                <a:r>
                  <a:rPr lang="en-029" dirty="0"/>
                  <a:t>(Father of AI and CS)</a:t>
                </a:r>
              </a:p>
            </p:txBody>
          </p:sp>
        </p:grp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FAFB3367-FBA9-4FB5-90A6-F3F144A5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Few Famous People in Computing!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E7BA7A-0F4E-4770-B543-28CFEB0BACE8}"/>
              </a:ext>
            </a:extLst>
          </p:cNvPr>
          <p:cNvSpPr txBox="1"/>
          <p:nvPr/>
        </p:nvSpPr>
        <p:spPr>
          <a:xfrm>
            <a:off x="2621344" y="5973560"/>
            <a:ext cx="38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From </a:t>
            </a:r>
            <a:r>
              <a:rPr lang="en-029" b="1" i="1" dirty="0"/>
              <a:t>Hidden Figures </a:t>
            </a:r>
            <a:r>
              <a:rPr lang="en-029" dirty="0"/>
              <a:t>movie!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F5C8833-A1B6-4F80-8623-AC81FCD3FEA1}"/>
              </a:ext>
            </a:extLst>
          </p:cNvPr>
          <p:cNvSpPr/>
          <p:nvPr/>
        </p:nvSpPr>
        <p:spPr>
          <a:xfrm rot="16200000">
            <a:off x="4355168" y="2431006"/>
            <a:ext cx="411424" cy="6548017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AEC25F-4360-45EB-90C7-0254BADC338A}"/>
              </a:ext>
            </a:extLst>
          </p:cNvPr>
          <p:cNvSpPr txBox="1"/>
          <p:nvPr/>
        </p:nvSpPr>
        <p:spPr>
          <a:xfrm>
            <a:off x="8421146" y="5987534"/>
            <a:ext cx="387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29" dirty="0"/>
              <a:t>From </a:t>
            </a:r>
            <a:r>
              <a:rPr lang="en-029" b="1" i="1" dirty="0"/>
              <a:t>The Imitation Game </a:t>
            </a:r>
            <a:r>
              <a:rPr lang="en-029" dirty="0"/>
              <a:t>movie!</a:t>
            </a:r>
          </a:p>
        </p:txBody>
      </p:sp>
    </p:spTree>
    <p:extLst>
      <p:ext uri="{BB962C8B-B14F-4D97-AF65-F5344CB8AC3E}">
        <p14:creationId xmlns:p14="http://schemas.microsoft.com/office/powerpoint/2010/main" val="609229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110C9672-38B3-4B84-AB34-7216FEA8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Ought To Know… (Look ‘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up!)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FAF4F-FA2C-4EF3-BBF9-391E9D32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298A7-6331-48E6-85D2-FB67B82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Creativity &amp; Innovation Summer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0F3C8-CE7D-41A9-8181-749FFABA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C132FBA-90B8-4229-8CEE-3D6925D52DA7}"/>
              </a:ext>
            </a:extLst>
          </p:cNvPr>
          <p:cNvSpPr/>
          <p:nvPr/>
        </p:nvSpPr>
        <p:spPr>
          <a:xfrm>
            <a:off x="7771754" y="1212597"/>
            <a:ext cx="2261259" cy="22164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12B6BE-B317-4F0B-8840-859A1F965ACE}"/>
              </a:ext>
            </a:extLst>
          </p:cNvPr>
          <p:cNvSpPr/>
          <p:nvPr/>
        </p:nvSpPr>
        <p:spPr>
          <a:xfrm>
            <a:off x="4965370" y="3414460"/>
            <a:ext cx="2261259" cy="22164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2C424FD-49C1-45C2-8621-DDD87D368B3D}"/>
              </a:ext>
            </a:extLst>
          </p:cNvPr>
          <p:cNvSpPr/>
          <p:nvPr/>
        </p:nvSpPr>
        <p:spPr>
          <a:xfrm>
            <a:off x="2089447" y="1224918"/>
            <a:ext cx="2261259" cy="22164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54F4A8-5CD3-4869-9AFE-BC1130E633CB}"/>
              </a:ext>
            </a:extLst>
          </p:cNvPr>
          <p:cNvGrpSpPr/>
          <p:nvPr/>
        </p:nvGrpSpPr>
        <p:grpSpPr>
          <a:xfrm>
            <a:off x="9003129" y="1805056"/>
            <a:ext cx="3098800" cy="4016349"/>
            <a:chOff x="8772005" y="2038979"/>
            <a:chExt cx="3098800" cy="4016349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E8B6B903-4853-4E9F-9432-B286EB7AF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 l="1286" r="1286"/>
            <a:stretch/>
          </p:blipFill>
          <p:spPr bwMode="auto">
            <a:xfrm>
              <a:off x="8945477" y="2038979"/>
              <a:ext cx="2751857" cy="321994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57EB70-D9BC-4EF8-A023-6CC3E2172FB4}"/>
                </a:ext>
              </a:extLst>
            </p:cNvPr>
            <p:cNvSpPr txBox="1"/>
            <p:nvPr/>
          </p:nvSpPr>
          <p:spPr>
            <a:xfrm>
              <a:off x="8772005" y="5408997"/>
              <a:ext cx="309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029" dirty="0"/>
                <a:t>Steve Wozniak</a:t>
              </a:r>
              <a:br>
                <a:rPr lang="en-029" dirty="0"/>
              </a:br>
              <a:r>
                <a:rPr lang="en-029" dirty="0"/>
                <a:t>(Apple)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112E271-0466-4792-809F-E95F41C7BDB4}"/>
              </a:ext>
            </a:extLst>
          </p:cNvPr>
          <p:cNvGrpSpPr/>
          <p:nvPr/>
        </p:nvGrpSpPr>
        <p:grpSpPr>
          <a:xfrm>
            <a:off x="3061088" y="1805056"/>
            <a:ext cx="3098800" cy="4293348"/>
            <a:chOff x="8772005" y="2038979"/>
            <a:chExt cx="3098800" cy="4293348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5279B0DC-B454-44F5-A39A-4020538424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t="2008" b="3064"/>
            <a:stretch/>
          </p:blipFill>
          <p:spPr bwMode="auto">
            <a:xfrm>
              <a:off x="8945477" y="2038979"/>
              <a:ext cx="2751857" cy="321994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C804A0-69E1-43E4-9E69-92F26BAF867A}"/>
                </a:ext>
              </a:extLst>
            </p:cNvPr>
            <p:cNvSpPr txBox="1"/>
            <p:nvPr/>
          </p:nvSpPr>
          <p:spPr>
            <a:xfrm>
              <a:off x="8772005" y="5408997"/>
              <a:ext cx="309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029" dirty="0"/>
                <a:t>Jerry Lawson</a:t>
              </a:r>
              <a:br>
                <a:rPr lang="en-029" dirty="0"/>
              </a:br>
              <a:r>
                <a:rPr lang="en-029" dirty="0"/>
                <a:t>(worked on the first video game cartridge)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B60018-15A6-41E1-A6E0-97336DBBA454}"/>
              </a:ext>
            </a:extLst>
          </p:cNvPr>
          <p:cNvGrpSpPr/>
          <p:nvPr/>
        </p:nvGrpSpPr>
        <p:grpSpPr>
          <a:xfrm>
            <a:off x="6032108" y="1805056"/>
            <a:ext cx="3098800" cy="4016349"/>
            <a:chOff x="8772005" y="2038979"/>
            <a:chExt cx="3098800" cy="4016349"/>
          </a:xfrm>
        </p:grpSpPr>
        <p:pic>
          <p:nvPicPr>
            <p:cNvPr id="36" name="Picture 6">
              <a:extLst>
                <a:ext uri="{FF2B5EF4-FFF2-40B4-BE49-F238E27FC236}">
                  <a16:creationId xmlns:a16="http://schemas.microsoft.com/office/drawing/2014/main" id="{1DF88C3D-4365-4D8D-88D4-9F3F106ED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 l="7269" r="7269"/>
            <a:stretch/>
          </p:blipFill>
          <p:spPr bwMode="auto">
            <a:xfrm>
              <a:off x="8945477" y="2038979"/>
              <a:ext cx="2751857" cy="321994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88E5B9-AF3E-4BC3-8D1E-B2A4F2264FE9}"/>
                </a:ext>
              </a:extLst>
            </p:cNvPr>
            <p:cNvSpPr txBox="1"/>
            <p:nvPr/>
          </p:nvSpPr>
          <p:spPr>
            <a:xfrm>
              <a:off x="8772005" y="5408997"/>
              <a:ext cx="309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029" dirty="0"/>
                <a:t>Deana Anglin</a:t>
              </a:r>
              <a:br>
                <a:rPr lang="en-029" dirty="0"/>
              </a:br>
              <a:r>
                <a:rPr lang="en-029" dirty="0"/>
                <a:t>(UX Researcher, Google)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2CB2AB-C93A-4E85-A6CC-A70BF7457CE4}"/>
              </a:ext>
            </a:extLst>
          </p:cNvPr>
          <p:cNvGrpSpPr/>
          <p:nvPr/>
        </p:nvGrpSpPr>
        <p:grpSpPr>
          <a:xfrm>
            <a:off x="12699" y="1805056"/>
            <a:ext cx="3098800" cy="4293348"/>
            <a:chOff x="8772005" y="2038979"/>
            <a:chExt cx="3098800" cy="4293348"/>
          </a:xfrm>
        </p:grpSpPr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D16318E2-1811-4CC4-9AC2-BABC0BAB5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 t="2367" b="2367"/>
            <a:stretch/>
          </p:blipFill>
          <p:spPr bwMode="auto">
            <a:xfrm>
              <a:off x="8945477" y="2038979"/>
              <a:ext cx="2751857" cy="3219941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EC8B89-2C26-411C-A6F5-1D3AFFD28AA7}"/>
                </a:ext>
              </a:extLst>
            </p:cNvPr>
            <p:cNvSpPr txBox="1"/>
            <p:nvPr/>
          </p:nvSpPr>
          <p:spPr>
            <a:xfrm>
              <a:off x="8772005" y="5408997"/>
              <a:ext cx="309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029" dirty="0"/>
                <a:t>Andrew Ng</a:t>
              </a:r>
              <a:br>
                <a:rPr lang="en-029" dirty="0"/>
              </a:br>
              <a:r>
                <a:rPr lang="en-029" dirty="0"/>
                <a:t>(Co-founder Google Brain, AI Researcher)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712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FAF4F-FA2C-4EF3-BBF9-391E9D32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298A7-6331-48E6-85D2-FB67B82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Creativity &amp; Innovation Summer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0F3C8-CE7D-41A9-8181-749FFABA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2B8A85E-FBB6-4FBD-BB3A-D06AE27765EB}"/>
              </a:ext>
            </a:extLst>
          </p:cNvPr>
          <p:cNvSpPr/>
          <p:nvPr/>
        </p:nvSpPr>
        <p:spPr>
          <a:xfrm>
            <a:off x="7771754" y="1212597"/>
            <a:ext cx="2261259" cy="22164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4AC784D-E027-426F-B82E-627BB1504972}"/>
              </a:ext>
            </a:extLst>
          </p:cNvPr>
          <p:cNvSpPr/>
          <p:nvPr/>
        </p:nvSpPr>
        <p:spPr>
          <a:xfrm>
            <a:off x="4965370" y="3414460"/>
            <a:ext cx="2261259" cy="221640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41C4F4-F782-478E-BF76-8F76B38214E7}"/>
              </a:ext>
            </a:extLst>
          </p:cNvPr>
          <p:cNvSpPr/>
          <p:nvPr/>
        </p:nvSpPr>
        <p:spPr>
          <a:xfrm>
            <a:off x="2089447" y="1224918"/>
            <a:ext cx="2261259" cy="221640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CC1922-10E5-4B7A-AEA5-3B855FFCB869}"/>
              </a:ext>
            </a:extLst>
          </p:cNvPr>
          <p:cNvGrpSpPr/>
          <p:nvPr/>
        </p:nvGrpSpPr>
        <p:grpSpPr>
          <a:xfrm>
            <a:off x="138012" y="1800551"/>
            <a:ext cx="11915973" cy="4016349"/>
            <a:chOff x="162082" y="1753306"/>
            <a:chExt cx="11915973" cy="401634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3030C2C-E06B-48DF-824E-3866375329AB}"/>
                </a:ext>
              </a:extLst>
            </p:cNvPr>
            <p:cNvGrpSpPr/>
            <p:nvPr/>
          </p:nvGrpSpPr>
          <p:grpSpPr>
            <a:xfrm>
              <a:off x="162082" y="1753306"/>
              <a:ext cx="3098800" cy="4016349"/>
              <a:chOff x="8772005" y="2038979"/>
              <a:chExt cx="3098800" cy="4016349"/>
            </a:xfrm>
          </p:grpSpPr>
          <p:pic>
            <p:nvPicPr>
              <p:cNvPr id="30" name="Picture 6">
                <a:extLst>
                  <a:ext uri="{FF2B5EF4-FFF2-40B4-BE49-F238E27FC236}">
                    <a16:creationId xmlns:a16="http://schemas.microsoft.com/office/drawing/2014/main" id="{C63D4629-A0F9-4E92-8B13-610C547511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/>
              <a:srcRect l="7269" r="7269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4DC93E-D174-4F23-9C8C-3EC3D5418F18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Nancy </a:t>
                </a:r>
                <a:r>
                  <a:rPr lang="en-029" dirty="0" err="1"/>
                  <a:t>Douyon</a:t>
                </a:r>
                <a:br>
                  <a:rPr lang="en-029" dirty="0"/>
                </a:br>
                <a:r>
                  <a:rPr lang="en-029" dirty="0"/>
                  <a:t>(UX Designer, Ethicist)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F1629D-0870-4193-BE23-F7BA2F8B9089}"/>
                </a:ext>
              </a:extLst>
            </p:cNvPr>
            <p:cNvGrpSpPr/>
            <p:nvPr/>
          </p:nvGrpSpPr>
          <p:grpSpPr>
            <a:xfrm>
              <a:off x="3101140" y="1753306"/>
              <a:ext cx="3098800" cy="4016349"/>
              <a:chOff x="8772005" y="2038979"/>
              <a:chExt cx="3098800" cy="4016349"/>
            </a:xfrm>
          </p:grpSpPr>
          <p:pic>
            <p:nvPicPr>
              <p:cNvPr id="22" name="Picture 6">
                <a:extLst>
                  <a:ext uri="{FF2B5EF4-FFF2-40B4-BE49-F238E27FC236}">
                    <a16:creationId xmlns:a16="http://schemas.microsoft.com/office/drawing/2014/main" id="{3D8C8931-4FD6-4476-BB92-D8D5A01BF7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t="6056" b="6056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4125AF-A3B9-4874-BC4F-668EB2354969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 err="1"/>
                  <a:t>Timnit</a:t>
                </a:r>
                <a:r>
                  <a:rPr lang="en-029" dirty="0"/>
                  <a:t> </a:t>
                </a:r>
                <a:r>
                  <a:rPr lang="en-029" dirty="0" err="1"/>
                  <a:t>Gebru</a:t>
                </a:r>
                <a:br>
                  <a:rPr lang="en-029" dirty="0"/>
                </a:br>
                <a:r>
                  <a:rPr lang="en-029" dirty="0"/>
                  <a:t>(AI Ethicist)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0FD359-F8B9-4147-B81A-819D001510A9}"/>
                </a:ext>
              </a:extLst>
            </p:cNvPr>
            <p:cNvGrpSpPr/>
            <p:nvPr/>
          </p:nvGrpSpPr>
          <p:grpSpPr>
            <a:xfrm>
              <a:off x="6040198" y="1753306"/>
              <a:ext cx="3098800" cy="4016349"/>
              <a:chOff x="8772005" y="2038979"/>
              <a:chExt cx="3098800" cy="4016349"/>
            </a:xfrm>
          </p:grpSpPr>
          <p:pic>
            <p:nvPicPr>
              <p:cNvPr id="25" name="Picture 6">
                <a:extLst>
                  <a:ext uri="{FF2B5EF4-FFF2-40B4-BE49-F238E27FC236}">
                    <a16:creationId xmlns:a16="http://schemas.microsoft.com/office/drawing/2014/main" id="{E27743AD-E08D-4E0A-8A34-373F1DCC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 t="6135" b="6135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3AEA39-6B9B-40FD-AAB2-8C625C0F05DE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 err="1"/>
                  <a:t>Inioluwa</a:t>
                </a:r>
                <a:r>
                  <a:rPr lang="en-029" dirty="0"/>
                  <a:t> Deborah Raji</a:t>
                </a:r>
              </a:p>
              <a:p>
                <a:pPr algn="ctr"/>
                <a:r>
                  <a:rPr lang="en-029" dirty="0"/>
                  <a:t>(Researcher, Ethicist)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144081B-3404-4F1D-8657-A87268403FCF}"/>
                </a:ext>
              </a:extLst>
            </p:cNvPr>
            <p:cNvGrpSpPr/>
            <p:nvPr/>
          </p:nvGrpSpPr>
          <p:grpSpPr>
            <a:xfrm>
              <a:off x="8979255" y="1753306"/>
              <a:ext cx="3098800" cy="4016349"/>
              <a:chOff x="8772005" y="2038979"/>
              <a:chExt cx="3098800" cy="4016349"/>
            </a:xfrm>
          </p:grpSpPr>
          <p:pic>
            <p:nvPicPr>
              <p:cNvPr id="35" name="Picture 6">
                <a:extLst>
                  <a:ext uri="{FF2B5EF4-FFF2-40B4-BE49-F238E27FC236}">
                    <a16:creationId xmlns:a16="http://schemas.microsoft.com/office/drawing/2014/main" id="{83E96165-DAEC-42A2-851E-6609F6DCF1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 t="8262" b="8262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250C738-F838-4857-991D-FD7A3B402A41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Joy </a:t>
                </a:r>
                <a:r>
                  <a:rPr lang="en-029" dirty="0" err="1"/>
                  <a:t>Adowaa</a:t>
                </a:r>
                <a:r>
                  <a:rPr lang="en-029" dirty="0"/>
                  <a:t> </a:t>
                </a:r>
                <a:r>
                  <a:rPr lang="en-029" dirty="0" err="1"/>
                  <a:t>Buolamwini</a:t>
                </a:r>
                <a:br>
                  <a:rPr lang="en-029" dirty="0"/>
                </a:br>
                <a:r>
                  <a:rPr lang="en-029" dirty="0"/>
                  <a:t>(AI Ethicist)</a:t>
                </a:r>
              </a:p>
            </p:txBody>
          </p:sp>
        </p:grp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088BCEB-1579-49D9-89FD-3CE9CAC9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Ought To Know… (Look ‘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up!)</a:t>
            </a:r>
          </a:p>
        </p:txBody>
      </p:sp>
    </p:spTree>
    <p:extLst>
      <p:ext uri="{BB962C8B-B14F-4D97-AF65-F5344CB8AC3E}">
        <p14:creationId xmlns:p14="http://schemas.microsoft.com/office/powerpoint/2010/main" val="2074342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FAF4F-FA2C-4EF3-BBF9-391E9D32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298A7-6331-48E6-85D2-FB67B82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Creativity &amp; Innovation Summer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0F3C8-CE7D-41A9-8181-749FFABA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6B7D01-8E58-4143-A50C-B3241D07047D}"/>
              </a:ext>
            </a:extLst>
          </p:cNvPr>
          <p:cNvSpPr/>
          <p:nvPr/>
        </p:nvSpPr>
        <p:spPr>
          <a:xfrm>
            <a:off x="7771754" y="1212597"/>
            <a:ext cx="2261259" cy="22164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104AB29-7FC5-4A94-A0FA-BBF640357B83}"/>
              </a:ext>
            </a:extLst>
          </p:cNvPr>
          <p:cNvSpPr/>
          <p:nvPr/>
        </p:nvSpPr>
        <p:spPr>
          <a:xfrm>
            <a:off x="4965370" y="3414460"/>
            <a:ext cx="2261259" cy="22164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EEF7580-A56D-4312-9B73-B70497B832B8}"/>
              </a:ext>
            </a:extLst>
          </p:cNvPr>
          <p:cNvSpPr/>
          <p:nvPr/>
        </p:nvSpPr>
        <p:spPr>
          <a:xfrm>
            <a:off x="2089447" y="1224918"/>
            <a:ext cx="2261259" cy="22164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5E99F2-CF52-456B-B1B2-FAC97FD6F814}"/>
              </a:ext>
            </a:extLst>
          </p:cNvPr>
          <p:cNvGrpSpPr/>
          <p:nvPr/>
        </p:nvGrpSpPr>
        <p:grpSpPr>
          <a:xfrm>
            <a:off x="63389" y="1690688"/>
            <a:ext cx="12065219" cy="4293348"/>
            <a:chOff x="87494" y="1658447"/>
            <a:chExt cx="12065219" cy="42933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3030C2C-E06B-48DF-824E-3866375329AB}"/>
                </a:ext>
              </a:extLst>
            </p:cNvPr>
            <p:cNvGrpSpPr/>
            <p:nvPr/>
          </p:nvGrpSpPr>
          <p:grpSpPr>
            <a:xfrm>
              <a:off x="87494" y="1658447"/>
              <a:ext cx="3098800" cy="4293348"/>
              <a:chOff x="8772005" y="2038979"/>
              <a:chExt cx="3098800" cy="4293348"/>
            </a:xfrm>
          </p:grpSpPr>
          <p:pic>
            <p:nvPicPr>
              <p:cNvPr id="30" name="Picture 6">
                <a:extLst>
                  <a:ext uri="{FF2B5EF4-FFF2-40B4-BE49-F238E27FC236}">
                    <a16:creationId xmlns:a16="http://schemas.microsoft.com/office/drawing/2014/main" id="{C63D4629-A0F9-4E92-8B13-610C547511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/>
              <a:srcRect l="23186" r="23186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4DC93E-D174-4F23-9C8C-3EC3D5418F18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Jelani Nelson</a:t>
                </a:r>
                <a:br>
                  <a:rPr lang="en-029" dirty="0"/>
                </a:br>
                <a:r>
                  <a:rPr lang="en-029" dirty="0"/>
                  <a:t>(Grew up on St. Thomas!</a:t>
                </a:r>
                <a:br>
                  <a:rPr lang="en-029" dirty="0"/>
                </a:br>
                <a:r>
                  <a:rPr lang="en-029" dirty="0"/>
                  <a:t>Professor at UC Berkeley)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C2DDAFB-084E-4B8F-AAE0-9726F6BB9858}"/>
                </a:ext>
              </a:extLst>
            </p:cNvPr>
            <p:cNvGrpSpPr/>
            <p:nvPr/>
          </p:nvGrpSpPr>
          <p:grpSpPr>
            <a:xfrm>
              <a:off x="6065106" y="1658447"/>
              <a:ext cx="3098800" cy="4016349"/>
              <a:chOff x="8772005" y="2038979"/>
              <a:chExt cx="3098800" cy="4016349"/>
            </a:xfrm>
          </p:grpSpPr>
          <p:pic>
            <p:nvPicPr>
              <p:cNvPr id="22" name="Picture 6">
                <a:extLst>
                  <a:ext uri="{FF2B5EF4-FFF2-40B4-BE49-F238E27FC236}">
                    <a16:creationId xmlns:a16="http://schemas.microsoft.com/office/drawing/2014/main" id="{4B1A0818-9B21-47F2-8DF3-0D915B70AF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33468" r="1500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6EAF81-EDBB-40B4-95E9-9B6E9475E65A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Juan Gilbert</a:t>
                </a:r>
                <a:br>
                  <a:rPr lang="en-029" dirty="0"/>
                </a:br>
                <a:r>
                  <a:rPr lang="en-029" dirty="0"/>
                  <a:t>(Professor, UF)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3369BA-F7D9-4E90-A2D0-6A4E6E50ADA2}"/>
                </a:ext>
              </a:extLst>
            </p:cNvPr>
            <p:cNvGrpSpPr/>
            <p:nvPr/>
          </p:nvGrpSpPr>
          <p:grpSpPr>
            <a:xfrm>
              <a:off x="9053913" y="1658447"/>
              <a:ext cx="3098800" cy="4293348"/>
              <a:chOff x="8772005" y="2038979"/>
              <a:chExt cx="3098800" cy="4293348"/>
            </a:xfrm>
          </p:grpSpPr>
          <p:pic>
            <p:nvPicPr>
              <p:cNvPr id="25" name="Picture 6">
                <a:extLst>
                  <a:ext uri="{FF2B5EF4-FFF2-40B4-BE49-F238E27FC236}">
                    <a16:creationId xmlns:a16="http://schemas.microsoft.com/office/drawing/2014/main" id="{714BDA9D-13C9-41C7-A9D1-E6521B091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l="14551" t="338" r="30835" b="-338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A97FB3-6403-4136-850C-86B182106396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Rediet Abebe</a:t>
                </a:r>
                <a:br>
                  <a:rPr lang="en-029" dirty="0"/>
                </a:br>
                <a:r>
                  <a:rPr lang="en-029" dirty="0"/>
                  <a:t>(Co-founder of Black in AI, Professor at UC Berkeley)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D4424B8-CE97-4698-A73B-13F100C7E816}"/>
                </a:ext>
              </a:extLst>
            </p:cNvPr>
            <p:cNvGrpSpPr/>
            <p:nvPr/>
          </p:nvGrpSpPr>
          <p:grpSpPr>
            <a:xfrm>
              <a:off x="3024657" y="1658447"/>
              <a:ext cx="3098800" cy="4016349"/>
              <a:chOff x="8772005" y="2038979"/>
              <a:chExt cx="3098800" cy="4016349"/>
            </a:xfrm>
          </p:grpSpPr>
          <p:pic>
            <p:nvPicPr>
              <p:cNvPr id="34" name="Picture 6">
                <a:extLst>
                  <a:ext uri="{FF2B5EF4-FFF2-40B4-BE49-F238E27FC236}">
                    <a16:creationId xmlns:a16="http://schemas.microsoft.com/office/drawing/2014/main" id="{99DD2682-07DA-4136-A1C8-58CA3FD52A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 l="7496" r="7496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07506C-4987-4D13-AB5A-134000C0FB57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Manuela Veloso</a:t>
                </a:r>
                <a:br>
                  <a:rPr lang="en-029" dirty="0"/>
                </a:br>
                <a:r>
                  <a:rPr lang="en-029" dirty="0"/>
                  <a:t>(Robotics, AI)</a:t>
                </a:r>
              </a:p>
            </p:txBody>
          </p:sp>
        </p:grp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B16B19D3-0417-4E6D-8E06-DA16A769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Ought To Know… (Look ‘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up!)</a:t>
            </a:r>
          </a:p>
        </p:txBody>
      </p:sp>
    </p:spTree>
    <p:extLst>
      <p:ext uri="{BB962C8B-B14F-4D97-AF65-F5344CB8AC3E}">
        <p14:creationId xmlns:p14="http://schemas.microsoft.com/office/powerpoint/2010/main" val="2300947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9E4B1500-9D0D-4D4B-8E16-DF0AC60A1F19}"/>
              </a:ext>
            </a:extLst>
          </p:cNvPr>
          <p:cNvSpPr/>
          <p:nvPr/>
        </p:nvSpPr>
        <p:spPr>
          <a:xfrm>
            <a:off x="7771754" y="1212597"/>
            <a:ext cx="2261259" cy="221640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EFE5D31-40BA-474E-93EB-4D640099517D}"/>
              </a:ext>
            </a:extLst>
          </p:cNvPr>
          <p:cNvSpPr/>
          <p:nvPr/>
        </p:nvSpPr>
        <p:spPr>
          <a:xfrm>
            <a:off x="4965370" y="3414460"/>
            <a:ext cx="2261259" cy="22164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01E95A9-7D9A-451D-A032-459B4B024B10}"/>
              </a:ext>
            </a:extLst>
          </p:cNvPr>
          <p:cNvSpPr/>
          <p:nvPr/>
        </p:nvSpPr>
        <p:spPr>
          <a:xfrm>
            <a:off x="2089447" y="1224918"/>
            <a:ext cx="2261259" cy="22164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2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FAF4F-FA2C-4EF3-BBF9-391E9D32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298A7-6331-48E6-85D2-FB67B823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Creativity &amp; Innovation Summer Boot 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0F3C8-CE7D-41A9-8181-749FFABA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A73067-1E50-4B7F-A174-83264A46DB22}"/>
              </a:ext>
            </a:extLst>
          </p:cNvPr>
          <p:cNvGrpSpPr/>
          <p:nvPr/>
        </p:nvGrpSpPr>
        <p:grpSpPr>
          <a:xfrm>
            <a:off x="121277" y="1698143"/>
            <a:ext cx="11947187" cy="4293348"/>
            <a:chOff x="133937" y="1805056"/>
            <a:chExt cx="11947187" cy="42933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12E271-0466-4792-809F-E95F41C7BDB4}"/>
                </a:ext>
              </a:extLst>
            </p:cNvPr>
            <p:cNvGrpSpPr/>
            <p:nvPr/>
          </p:nvGrpSpPr>
          <p:grpSpPr>
            <a:xfrm>
              <a:off x="3075712" y="1805056"/>
              <a:ext cx="3098800" cy="4016349"/>
              <a:chOff x="8772005" y="2038979"/>
              <a:chExt cx="3098800" cy="4016349"/>
            </a:xfrm>
          </p:grpSpPr>
          <p:pic>
            <p:nvPicPr>
              <p:cNvPr id="27" name="Picture 6">
                <a:extLst>
                  <a:ext uri="{FF2B5EF4-FFF2-40B4-BE49-F238E27FC236}">
                    <a16:creationId xmlns:a16="http://schemas.microsoft.com/office/drawing/2014/main" id="{5279B0DC-B454-44F5-A39A-402053842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l="21523" r="21523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CC804A0-69E1-43E4-9E69-92F26BAF867A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Charles Isbell, Jr.</a:t>
                </a:r>
                <a:br>
                  <a:rPr lang="en-029" dirty="0"/>
                </a:br>
                <a:r>
                  <a:rPr lang="en-029" dirty="0"/>
                  <a:t>(Dean at Georgia Tech)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3030C2C-E06B-48DF-824E-3866375329AB}"/>
                </a:ext>
              </a:extLst>
            </p:cNvPr>
            <p:cNvGrpSpPr/>
            <p:nvPr/>
          </p:nvGrpSpPr>
          <p:grpSpPr>
            <a:xfrm>
              <a:off x="133937" y="1805056"/>
              <a:ext cx="3098800" cy="4293348"/>
              <a:chOff x="8772005" y="2038979"/>
              <a:chExt cx="3098800" cy="4293348"/>
            </a:xfrm>
          </p:grpSpPr>
          <p:pic>
            <p:nvPicPr>
              <p:cNvPr id="30" name="Picture 6">
                <a:extLst>
                  <a:ext uri="{FF2B5EF4-FFF2-40B4-BE49-F238E27FC236}">
                    <a16:creationId xmlns:a16="http://schemas.microsoft.com/office/drawing/2014/main" id="{C63D4629-A0F9-4E92-8B13-610C547511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 l="25975" r="25975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14DC93E-D174-4F23-9C8C-3EC3D5418F18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Valerie Taylor</a:t>
                </a:r>
                <a:br>
                  <a:rPr lang="en-029" dirty="0"/>
                </a:br>
                <a:r>
                  <a:rPr lang="en-029" dirty="0"/>
                  <a:t>(Argonne National Laboratory, CMD-IT)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65235F-30F1-4BCC-9403-FFA820D86A2E}"/>
                </a:ext>
              </a:extLst>
            </p:cNvPr>
            <p:cNvGrpSpPr/>
            <p:nvPr/>
          </p:nvGrpSpPr>
          <p:grpSpPr>
            <a:xfrm>
              <a:off x="6017487" y="1805056"/>
              <a:ext cx="3098800" cy="4293348"/>
              <a:chOff x="8772005" y="2038979"/>
              <a:chExt cx="3098800" cy="4293348"/>
            </a:xfrm>
          </p:grpSpPr>
          <p:pic>
            <p:nvPicPr>
              <p:cNvPr id="22" name="Picture 6">
                <a:extLst>
                  <a:ext uri="{FF2B5EF4-FFF2-40B4-BE49-F238E27FC236}">
                    <a16:creationId xmlns:a16="http://schemas.microsoft.com/office/drawing/2014/main" id="{D7F98C8A-B1E7-4ADC-85D0-0D7584BAB1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 l="17951" r="17951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678248-D598-4C20-A318-9D4F06C22C6D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Ayanna Howard</a:t>
                </a:r>
                <a:br>
                  <a:rPr lang="en-029" dirty="0"/>
                </a:br>
                <a:r>
                  <a:rPr lang="en-029" dirty="0"/>
                  <a:t>(Dean of Engineering, </a:t>
                </a:r>
                <a:br>
                  <a:rPr lang="en-029" dirty="0"/>
                </a:br>
                <a:r>
                  <a:rPr lang="en-029" dirty="0"/>
                  <a:t>Ohio State University)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60D71E-0B8C-4197-8B97-E71D8CE944DD}"/>
                </a:ext>
              </a:extLst>
            </p:cNvPr>
            <p:cNvGrpSpPr/>
            <p:nvPr/>
          </p:nvGrpSpPr>
          <p:grpSpPr>
            <a:xfrm>
              <a:off x="8982324" y="1805056"/>
              <a:ext cx="3098800" cy="4016349"/>
              <a:chOff x="8772005" y="2038979"/>
              <a:chExt cx="3098800" cy="4016349"/>
            </a:xfrm>
          </p:grpSpPr>
          <p:pic>
            <p:nvPicPr>
              <p:cNvPr id="34" name="Picture 6">
                <a:extLst>
                  <a:ext uri="{FF2B5EF4-FFF2-40B4-BE49-F238E27FC236}">
                    <a16:creationId xmlns:a16="http://schemas.microsoft.com/office/drawing/2014/main" id="{31DC2A95-1341-4556-BCB5-197EF2125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 l="21395" r="21395"/>
              <a:stretch/>
            </p:blipFill>
            <p:spPr bwMode="auto">
              <a:xfrm>
                <a:off x="8945477" y="2038979"/>
                <a:ext cx="2751857" cy="3219941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2DA3652-74B1-449F-81D1-7BEF0EEDF7CE}"/>
                  </a:ext>
                </a:extLst>
              </p:cNvPr>
              <p:cNvSpPr txBox="1"/>
              <p:nvPr/>
            </p:nvSpPr>
            <p:spPr>
              <a:xfrm>
                <a:off x="8772005" y="5408997"/>
                <a:ext cx="3098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029" dirty="0"/>
                  <a:t>Patrick </a:t>
                </a:r>
                <a:r>
                  <a:rPr lang="en-029" dirty="0" err="1"/>
                  <a:t>Hosein</a:t>
                </a:r>
                <a:br>
                  <a:rPr lang="en-029" dirty="0"/>
                </a:br>
                <a:r>
                  <a:rPr lang="en-029" dirty="0"/>
                  <a:t>(Professor, UWI)</a:t>
                </a:r>
              </a:p>
            </p:txBody>
          </p:sp>
        </p:grp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F280FA9F-61E7-4682-9BDF-0F5E488FF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Ought To Know… (Look ‘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up!)</a:t>
            </a:r>
          </a:p>
        </p:txBody>
      </p:sp>
    </p:spTree>
    <p:extLst>
      <p:ext uri="{BB962C8B-B14F-4D97-AF65-F5344CB8AC3E}">
        <p14:creationId xmlns:p14="http://schemas.microsoft.com/office/powerpoint/2010/main" val="3162545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1124987"/>
            <a:ext cx="4425962" cy="28044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Hope 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had 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 coding!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4921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July 10th,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32964" y="6356350"/>
            <a:ext cx="25537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00" kern="1200" cap="none" spc="0" baseline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Creativity &amp; Innovation Summer Boot Camp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CFEC59D-0775-42D9-BA6C-45F4B76529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7916"/>
          <a:stretch/>
        </p:blipFill>
        <p:spPr bwMode="auto"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prstClr val="white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57</a:t>
            </a:fld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0F985D5D-2DE1-4089-B6B6-7124CAA31891}"/>
              </a:ext>
            </a:extLst>
          </p:cNvPr>
          <p:cNvSpPr/>
          <p:nvPr/>
        </p:nvSpPr>
        <p:spPr>
          <a:xfrm flipH="1">
            <a:off x="4124549" y="472345"/>
            <a:ext cx="2870633" cy="1896902"/>
          </a:xfrm>
          <a:prstGeom prst="cloudCallout">
            <a:avLst/>
          </a:prstGeom>
          <a:solidFill>
            <a:schemeClr val="accent6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029" sz="2400" dirty="0"/>
              <a:t>I may not look like it, but I had so much fun.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F68DDA-BD9B-4E4F-B935-B01A667E46E1}"/>
              </a:ext>
            </a:extLst>
          </p:cNvPr>
          <p:cNvSpPr txBox="1"/>
          <p:nvPr/>
        </p:nvSpPr>
        <p:spPr>
          <a:xfrm>
            <a:off x="860742" y="4129986"/>
            <a:ext cx="3109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029" dirty="0"/>
              <a:t>Keep calm and code on!</a:t>
            </a: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C9B9F33B-F0CC-4410-85D0-1B957DF4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D9A52-3091-4525-9033-DA28A4F4D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029" dirty="0"/>
              <a:t>Programming? Where?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ED801-0E9F-4455-A4B6-5393BC6A6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4288"/>
            <a:ext cx="5962430" cy="3719443"/>
          </a:xfrm>
        </p:spPr>
        <p:txBody>
          <a:bodyPr>
            <a:normAutofit/>
          </a:bodyPr>
          <a:lstStyle/>
          <a:p>
            <a:r>
              <a:rPr lang="en-029" sz="2400" dirty="0"/>
              <a:t>We use so many things that are programmed in our daily lives!</a:t>
            </a:r>
          </a:p>
          <a:p>
            <a:pPr lvl="1"/>
            <a:r>
              <a:rPr lang="en-029" dirty="0"/>
              <a:t>Smartphones and apps</a:t>
            </a:r>
          </a:p>
          <a:p>
            <a:pPr lvl="1"/>
            <a:r>
              <a:rPr lang="en-029" dirty="0"/>
              <a:t>Smart devices (e.g. smart watches)</a:t>
            </a:r>
          </a:p>
          <a:p>
            <a:pPr lvl="1"/>
            <a:r>
              <a:rPr lang="en-029" dirty="0"/>
              <a:t>Websites</a:t>
            </a:r>
          </a:p>
          <a:p>
            <a:pPr lvl="1"/>
            <a:r>
              <a:rPr lang="en-029" dirty="0"/>
              <a:t>Video games (lots and lots of it!)</a:t>
            </a:r>
          </a:p>
          <a:p>
            <a:pPr lvl="1"/>
            <a:r>
              <a:rPr lang="en-029" dirty="0"/>
              <a:t>Social media (e.g. Facebook, Instagram)</a:t>
            </a:r>
          </a:p>
          <a:p>
            <a:pPr lvl="1"/>
            <a:r>
              <a:rPr lang="en-029" dirty="0"/>
              <a:t>SO MANY MORE EXAMPLES!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700688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3E1A04-2444-4FCA-B18A-95E17FF3D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19558" y="852372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3881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AEBA3-9984-444E-97F4-96BCC57994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275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F77B-8514-44B9-8D43-50A0371E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A102A7-E78E-447A-B3F2-3DB011A5D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t="-626" r="20241" b="626"/>
          <a:stretch/>
        </p:blipFill>
        <p:spPr bwMode="auto">
          <a:xfrm>
            <a:off x="6175149" y="4315319"/>
            <a:ext cx="3188752" cy="2534448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Arc 146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54998">
            <a:off x="6055857" y="4209253"/>
            <a:ext cx="3868217" cy="3868217"/>
          </a:xfrm>
          <a:prstGeom prst="arc">
            <a:avLst>
              <a:gd name="adj1" fmla="val 16200000"/>
              <a:gd name="adj2" fmla="val 20479261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292FBFB8-7D27-40D6-B9F9-49026A58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Creativity &amp; Innovation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mmer Boot Camp</a:t>
            </a:r>
          </a:p>
        </p:txBody>
      </p:sp>
    </p:spTree>
    <p:extLst>
      <p:ext uri="{BB962C8B-B14F-4D97-AF65-F5344CB8AC3E}">
        <p14:creationId xmlns:p14="http://schemas.microsoft.com/office/powerpoint/2010/main" val="259022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4B7C4-4E97-4AD1-B593-46A73212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029"/>
              <a:t>Programming? Where?</a:t>
            </a:r>
            <a:endParaRPr lang="en-029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E9E48-AE0B-4C05-8DCF-404133D50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32" y="3429000"/>
            <a:ext cx="4114801" cy="264375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FFDEE-FF65-4288-B2E2-20ACC72F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029" sz="2400" dirty="0"/>
              <a:t>There are many careers and fields that need programming.</a:t>
            </a:r>
          </a:p>
          <a:p>
            <a:endParaRPr lang="en-029" sz="2400" dirty="0"/>
          </a:p>
          <a:p>
            <a:r>
              <a:rPr lang="en-029" sz="2400" dirty="0"/>
              <a:t>People can use it for:</a:t>
            </a:r>
          </a:p>
          <a:p>
            <a:pPr lvl="1"/>
            <a:r>
              <a:rPr lang="en-029" sz="2000" dirty="0"/>
              <a:t>Creating games or other products</a:t>
            </a:r>
          </a:p>
          <a:p>
            <a:pPr lvl="1"/>
            <a:r>
              <a:rPr lang="en-029" sz="2000" dirty="0"/>
              <a:t>Designing websites and online content</a:t>
            </a:r>
          </a:p>
          <a:p>
            <a:pPr lvl="1"/>
            <a:r>
              <a:rPr lang="en-029" sz="2000" dirty="0"/>
              <a:t>Automating certain activities</a:t>
            </a:r>
          </a:p>
          <a:p>
            <a:pPr lvl="1"/>
            <a:r>
              <a:rPr lang="en-029" sz="2000" dirty="0"/>
              <a:t>Research</a:t>
            </a:r>
          </a:p>
          <a:p>
            <a:pPr lvl="1"/>
            <a:r>
              <a:rPr lang="en-029" sz="2000" dirty="0"/>
              <a:t>Making cool applications</a:t>
            </a:r>
          </a:p>
          <a:p>
            <a:pPr lvl="1"/>
            <a:r>
              <a:rPr lang="en-029" sz="2000" dirty="0"/>
              <a:t>SO MANY OTHER COOL THINGS!</a:t>
            </a:r>
          </a:p>
          <a:p>
            <a:pPr lvl="1"/>
            <a:endParaRPr lang="en-029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E5620-F06A-4E29-8211-7EF28544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July 10th,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E25F7-CF39-418B-A6CD-B293B4C8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4FAF8-7C33-4085-BBFA-7D53C95B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355DA4E-144A-4D82-AF37-AEED14794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4" y="512748"/>
            <a:ext cx="3941691" cy="294338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11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How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can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 write code?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9B60BD-F88F-413E-8AD9-CC53EA4A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18" y="4353759"/>
            <a:ext cx="2114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89D44415-20E1-4115-AE1B-5572D2C58B1F}"/>
              </a:ext>
            </a:extLst>
          </p:cNvPr>
          <p:cNvSpPr/>
          <p:nvPr/>
        </p:nvSpPr>
        <p:spPr>
          <a:xfrm rot="240000">
            <a:off x="5534148" y="4056233"/>
            <a:ext cx="2141621" cy="1443789"/>
          </a:xfrm>
          <a:prstGeom prst="cloudCallout">
            <a:avLst/>
          </a:prstGeom>
          <a:solidFill>
            <a:schemeClr val="accent6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029" dirty="0"/>
              <a:t>We are going to code, wow.</a:t>
            </a:r>
          </a:p>
        </p:txBody>
      </p:sp>
    </p:spTree>
    <p:extLst>
      <p:ext uri="{BB962C8B-B14F-4D97-AF65-F5344CB8AC3E}">
        <p14:creationId xmlns:p14="http://schemas.microsoft.com/office/powerpoint/2010/main" val="144912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BE66-D6FB-40BE-B4E8-36353C97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029" dirty="0"/>
              <a:t>Let’s learn how to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B273B-30D4-40D4-BFED-EF672E0B8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029" dirty="0"/>
              <a:t>Coding sounds cool, right?</a:t>
            </a:r>
          </a:p>
          <a:p>
            <a:endParaRPr lang="en-029" dirty="0"/>
          </a:p>
          <a:p>
            <a:r>
              <a:rPr lang="en-029" dirty="0"/>
              <a:t>Why don’t we try making some simple programs?</a:t>
            </a:r>
          </a:p>
          <a:p>
            <a:endParaRPr lang="en-029" dirty="0"/>
          </a:p>
          <a:p>
            <a:r>
              <a:rPr lang="en-029" dirty="0"/>
              <a:t>We will be coding through the browser!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9AA50-B43F-48BA-9AD9-B33D7D13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July 10th, 2021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AA9D9-62B7-414A-A279-1C0C13B7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Creativity &amp; Innovation Summer Boot Camp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53F3-F3B2-4A9F-BC64-CFA68C4D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1334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infopath/2007/PartnerControls"/>
    <ds:schemaRef ds:uri="http://purl.org/dc/elements/1.1/"/>
    <ds:schemaRef ds:uri="16c05727-aa75-4e4a-9b5f-8a80a1165891"/>
    <ds:schemaRef ds:uri="http://schemas.microsoft.com/office/2006/documentManagement/types"/>
    <ds:schemaRef ds:uri="http://www.w3.org/XML/1998/namespace"/>
    <ds:schemaRef ds:uri="71af3243-3dd4-4a8d-8c0d-dd76da1f02a5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Shapes presentation</Template>
  <TotalTime>2159</TotalTime>
  <Words>3342</Words>
  <Application>Microsoft Office PowerPoint</Application>
  <PresentationFormat>Widescreen</PresentationFormat>
  <Paragraphs>519</Paragraphs>
  <Slides>57</Slides>
  <Notes>1</Notes>
  <HiddenSlides>0</HiddenSlides>
  <MMClips>22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Avenir Next LT Pro</vt:lpstr>
      <vt:lpstr>Calibri</vt:lpstr>
      <vt:lpstr>Google Sans</vt:lpstr>
      <vt:lpstr>Tw Cen MT</vt:lpstr>
      <vt:lpstr>ShapesVTI</vt:lpstr>
      <vt:lpstr>Programming  from  SCRATCH</vt:lpstr>
      <vt:lpstr>What  YOU  will learn today</vt:lpstr>
      <vt:lpstr>What are programming  and  coding?</vt:lpstr>
      <vt:lpstr>So what is programming anyway?</vt:lpstr>
      <vt:lpstr>So what’s programming anyway?</vt:lpstr>
      <vt:lpstr>Programming? Where?</vt:lpstr>
      <vt:lpstr>Programming? Where?</vt:lpstr>
      <vt:lpstr>How  can  I write code?</vt:lpstr>
      <vt:lpstr>Let’s learn how to code!</vt:lpstr>
      <vt:lpstr>Let’s learn how to code!</vt:lpstr>
      <vt:lpstr>How does Scratch work?</vt:lpstr>
      <vt:lpstr>How does Scratch work?</vt:lpstr>
      <vt:lpstr>How does Scratch work?</vt:lpstr>
      <vt:lpstr>Your Tasks…!</vt:lpstr>
      <vt:lpstr>Task 1: Saying “Hello World!”</vt:lpstr>
      <vt:lpstr>Task 1: Saying “Hello World!”</vt:lpstr>
      <vt:lpstr>Task 1: Saying “Hello World!”</vt:lpstr>
      <vt:lpstr>Let’s learn how to code!</vt:lpstr>
      <vt:lpstr>Let’s learn how to code!</vt:lpstr>
      <vt:lpstr>Let’s learn how to code!</vt:lpstr>
      <vt:lpstr>Task 2: Quick Maths!</vt:lpstr>
      <vt:lpstr>Task 2: Quick Maths!</vt:lpstr>
      <vt:lpstr>Task 2: Quick Maths!</vt:lpstr>
      <vt:lpstr>Task 2: Quick Maths!</vt:lpstr>
      <vt:lpstr>Task 2: Quick Maths!</vt:lpstr>
      <vt:lpstr>Task 2: Quick Maths!</vt:lpstr>
      <vt:lpstr>Let’s learn how to code!</vt:lpstr>
      <vt:lpstr>Let’s learn how to code!</vt:lpstr>
      <vt:lpstr>Let’s learn how to code!</vt:lpstr>
      <vt:lpstr>Let’s learn how to code!</vt:lpstr>
      <vt:lpstr>Let’s learn how to code!</vt:lpstr>
      <vt:lpstr>Let’s learn how to code!</vt:lpstr>
      <vt:lpstr>Let’s learn how to code</vt:lpstr>
      <vt:lpstr>Task 3: Popping Bubbles!</vt:lpstr>
      <vt:lpstr>Task 3: Popping Bubbles!</vt:lpstr>
      <vt:lpstr>Task 3: Popping Bubbles!</vt:lpstr>
      <vt:lpstr>Task 3: Popping Bubbles!</vt:lpstr>
      <vt:lpstr>Let’s learn how to code!</vt:lpstr>
      <vt:lpstr>Let’s learn how to code!</vt:lpstr>
      <vt:lpstr>Task 4: A Very SIMPLE Video Game!</vt:lpstr>
      <vt:lpstr>Task 4: A Very SIMPLE Video Game!</vt:lpstr>
      <vt:lpstr>Task 4: A Very SIMPLE Video Game!</vt:lpstr>
      <vt:lpstr>Task 4: A Very SIMPLE Video Game!</vt:lpstr>
      <vt:lpstr>Task 4: A Very SIMPLE Video Game!</vt:lpstr>
      <vt:lpstr>Task 4: A Very SIMPLE Video Game!</vt:lpstr>
      <vt:lpstr>Task 4: A Very SIMPLE Video Game!</vt:lpstr>
      <vt:lpstr>Task 4: A Very SIMPLE Video Game!</vt:lpstr>
      <vt:lpstr>Task 4: A Very SIMPLE Video Game!</vt:lpstr>
      <vt:lpstr>Task 4: A Very SIMPLE Video Game!</vt:lpstr>
      <vt:lpstr>Time to Wrap Up!</vt:lpstr>
      <vt:lpstr>Time to Wrap Up!</vt:lpstr>
      <vt:lpstr>A Few Famous People in Computing!</vt:lpstr>
      <vt:lpstr>You Ought To Know… (Look ‘em up!)</vt:lpstr>
      <vt:lpstr>You Ought To Know… (Look ‘em up!)</vt:lpstr>
      <vt:lpstr>You Ought To Know… (Look ‘em up!)</vt:lpstr>
      <vt:lpstr>You Ought To Know… (Look ‘em up!)</vt:lpstr>
      <vt:lpstr>Hope  YOU  had  fun coding!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 from  SCRATCH</dc:title>
  <dc:creator>David Paulius</dc:creator>
  <cp:lastModifiedBy>David Paulius</cp:lastModifiedBy>
  <cp:revision>78</cp:revision>
  <dcterms:created xsi:type="dcterms:W3CDTF">2021-07-01T16:41:07Z</dcterms:created>
  <dcterms:modified xsi:type="dcterms:W3CDTF">2021-07-10T17:26:50Z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